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7"/>
  </p:notesMasterIdLst>
  <p:sldIdLst>
    <p:sldId id="256" r:id="rId2"/>
    <p:sldId id="361" r:id="rId3"/>
    <p:sldId id="260" r:id="rId4"/>
    <p:sldId id="366" r:id="rId5"/>
    <p:sldId id="347" r:id="rId6"/>
    <p:sldId id="348" r:id="rId7"/>
    <p:sldId id="351" r:id="rId8"/>
    <p:sldId id="352" r:id="rId9"/>
    <p:sldId id="356" r:id="rId10"/>
    <p:sldId id="358" r:id="rId11"/>
    <p:sldId id="364" r:id="rId12"/>
    <p:sldId id="365" r:id="rId13"/>
    <p:sldId id="362" r:id="rId14"/>
    <p:sldId id="367" r:id="rId15"/>
    <p:sldId id="368" r:id="rId16"/>
  </p:sldIdLst>
  <p:sldSz cx="16257588" cy="9144000"/>
  <p:notesSz cx="6724650" cy="97742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57">
          <p15:clr>
            <a:srgbClr val="A4A3A4"/>
          </p15:clr>
        </p15:guide>
        <p15:guide id="2" pos="5121">
          <p15:clr>
            <a:srgbClr val="A4A3A4"/>
          </p15:clr>
        </p15:guide>
        <p15:guide id="3" pos="5128">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2" roundtripDataSignature="AMtx7mgD7GQC2+yxeeqdkUzSYraPG/VsJ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0" d="100"/>
          <a:sy n="50" d="100"/>
        </p:scale>
        <p:origin x="548" y="44"/>
      </p:cViewPr>
      <p:guideLst>
        <p:guide orient="horz" pos="2857"/>
        <p:guide pos="5121"/>
        <p:guide pos="512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10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10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102"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106"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10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4015" cy="490410"/>
          </a:xfrm>
          <a:prstGeom prst="rect">
            <a:avLst/>
          </a:prstGeom>
          <a:noFill/>
          <a:ln>
            <a:noFill/>
          </a:ln>
        </p:spPr>
        <p:txBody>
          <a:bodyPr spcFirstLastPara="1" wrap="square" lIns="90475" tIns="45225" rIns="90475" bIns="4522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09079" y="0"/>
            <a:ext cx="2914015" cy="490410"/>
          </a:xfrm>
          <a:prstGeom prst="rect">
            <a:avLst/>
          </a:prstGeom>
          <a:noFill/>
          <a:ln>
            <a:noFill/>
          </a:ln>
        </p:spPr>
        <p:txBody>
          <a:bodyPr spcFirstLastPara="1" wrap="square" lIns="90475" tIns="45225" rIns="90475" bIns="4522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2465" y="4703853"/>
            <a:ext cx="5379720" cy="3848606"/>
          </a:xfrm>
          <a:prstGeom prst="rect">
            <a:avLst/>
          </a:prstGeom>
          <a:noFill/>
          <a:ln>
            <a:noFill/>
          </a:ln>
        </p:spPr>
        <p:txBody>
          <a:bodyPr spcFirstLastPara="1" wrap="square" lIns="90475" tIns="45225" rIns="90475" bIns="452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283831"/>
            <a:ext cx="2914015" cy="490409"/>
          </a:xfrm>
          <a:prstGeom prst="rect">
            <a:avLst/>
          </a:prstGeom>
          <a:noFill/>
          <a:ln>
            <a:noFill/>
          </a:ln>
        </p:spPr>
        <p:txBody>
          <a:bodyPr spcFirstLastPara="1" wrap="square" lIns="90475" tIns="45225" rIns="90475" bIns="4522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9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09079" y="9283831"/>
            <a:ext cx="2914015" cy="490409"/>
          </a:xfrm>
          <a:prstGeom prst="rect">
            <a:avLst/>
          </a:prstGeom>
          <a:noFill/>
          <a:ln>
            <a:noFill/>
          </a:ln>
        </p:spPr>
        <p:txBody>
          <a:bodyPr spcFirstLastPara="1" wrap="square" lIns="90475" tIns="45225" rIns="90475" bIns="4522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15d2f21b58f_0_296:notes"/>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00" name="Google Shape;100;g15d2f21b58f_0_296:notes"/>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8CEE1201-5B06-69D6-D712-C56AFE76AC9A}"/>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0A218B2D-5DEE-CFB2-575D-FC0B498A9F44}"/>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E5D5D16C-EB20-BC9D-B669-1F4D0C2122D4}"/>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756877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20636E7A-354E-9664-0FB1-4835B00BEFA3}"/>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80B705EE-AE74-185A-5E59-26C036516C78}"/>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DBBF7EAB-09D5-FA5D-20B0-412055C8CD5A}"/>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950989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E6D16D64-0221-D822-65F6-EC316596A9A4}"/>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DCC9BCC0-C9EF-0821-6CA7-7B739712437E}"/>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F20FAAF4-BB48-FE42-FCF5-CCDD6E3E46B2}"/>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450108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7D462698-89F8-502A-FD9D-A16B1CA9DFB2}"/>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C4F37537-491A-6F1C-5DFD-9D41E8AF7C86}"/>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F5D5AE53-A24E-904C-B69F-A6C1053F9B93}"/>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488613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40F8627E-4473-A349-F606-EE0429AE1A86}"/>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FA88F458-8A09-F069-DD3A-D5CB18FFBE36}"/>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BDF85235-0159-9B1E-13D8-A7C0FDC0F667}"/>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1940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F3A84E36-D67A-FF67-AD93-A36557421FF2}"/>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1A1A30EE-3047-FD90-4068-F423B0CF1095}"/>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F8CB58A6-F485-F609-F105-559BD621963F}"/>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68695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2c46f771a95_0_0:notes"/>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DBC53D10-43BF-7842-04E8-04E371A50F68}"/>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27D5FC38-229A-D866-224C-DA6321327FC9}"/>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E95DF8A2-6493-3337-D239-BC0D16A7934D}"/>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0523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58A1EA34-0C28-A775-B8DD-190EA4542F97}"/>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71960EFC-A6D5-E05D-0C11-94BDBA7BA911}"/>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5E80E1F5-B137-B626-13C1-C857B1EB1C33}"/>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95029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15D6F91C-3789-76F6-ED5D-F1CD945BBF35}"/>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64B9AA2F-0DA2-E4F3-D171-9D00F0C08FC2}"/>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5F5281F0-9C16-3628-CC24-EBC1E2CD5C46}"/>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800514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7F2C1205-FC18-94D3-AA57-A7ED2B02A1A5}"/>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E481E5A1-A438-1434-7B37-59C51E9BAC85}"/>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544EAC58-C2A3-8B43-C316-54AAC21D1F37}"/>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95707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798D436C-F9BC-EA79-3005-51B57CFE9D09}"/>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9B5A9A48-B85A-0373-880A-3E2C3DA2DFC2}"/>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18F52578-F3FB-E6C7-CB43-5F4BEC737DB1}"/>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278920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55E482F7-ACE4-2353-E5BB-8743956A51DB}"/>
            </a:ext>
          </a:extLst>
        </p:cNvPr>
        <p:cNvGrpSpPr/>
        <p:nvPr/>
      </p:nvGrpSpPr>
      <p:grpSpPr>
        <a:xfrm>
          <a:off x="0" y="0"/>
          <a:ext cx="0" cy="0"/>
          <a:chOff x="0" y="0"/>
          <a:chExt cx="0" cy="0"/>
        </a:xfrm>
      </p:grpSpPr>
      <p:sp>
        <p:nvSpPr>
          <p:cNvPr id="142" name="Google Shape;142;g2c46f771a95_0_0:notes">
            <a:extLst>
              <a:ext uri="{FF2B5EF4-FFF2-40B4-BE49-F238E27FC236}">
                <a16:creationId xmlns:a16="http://schemas.microsoft.com/office/drawing/2014/main" id="{1ABA7902-CF48-3AC6-6D94-2A526C443852}"/>
              </a:ext>
            </a:extLst>
          </p:cNvPr>
          <p:cNvSpPr txBox="1">
            <a:spLocks noGrp="1"/>
          </p:cNvSpPr>
          <p:nvPr>
            <p:ph type="body" idx="1"/>
          </p:nvPr>
        </p:nvSpPr>
        <p:spPr>
          <a:xfrm>
            <a:off x="672465" y="4703853"/>
            <a:ext cx="5379600" cy="3848700"/>
          </a:xfrm>
          <a:prstGeom prst="rect">
            <a:avLst/>
          </a:prstGeom>
          <a:noFill/>
          <a:ln>
            <a:noFill/>
          </a:ln>
        </p:spPr>
        <p:txBody>
          <a:bodyPr spcFirstLastPara="1" wrap="square" lIns="90475" tIns="45225" rIns="90475" bIns="45225" anchor="t" anchorCtr="0">
            <a:noAutofit/>
          </a:bodyPr>
          <a:lstStyle/>
          <a:p>
            <a:pPr marL="0" lvl="0" indent="0" algn="l" rtl="0">
              <a:lnSpc>
                <a:spcPct val="100000"/>
              </a:lnSpc>
              <a:spcBef>
                <a:spcPts val="0"/>
              </a:spcBef>
              <a:spcAft>
                <a:spcPts val="0"/>
              </a:spcAft>
              <a:buSzPts val="1400"/>
              <a:buNone/>
            </a:pPr>
            <a:endParaRPr/>
          </a:p>
        </p:txBody>
      </p:sp>
      <p:sp>
        <p:nvSpPr>
          <p:cNvPr id="143" name="Google Shape;143;g2c46f771a95_0_0:notes">
            <a:extLst>
              <a:ext uri="{FF2B5EF4-FFF2-40B4-BE49-F238E27FC236}">
                <a16:creationId xmlns:a16="http://schemas.microsoft.com/office/drawing/2014/main" id="{48A2F12E-678B-0914-A92A-C128A841A7E2}"/>
              </a:ext>
            </a:extLst>
          </p:cNvPr>
          <p:cNvSpPr>
            <a:spLocks noGrp="1" noRot="1" noChangeAspect="1"/>
          </p:cNvSpPr>
          <p:nvPr>
            <p:ph type="sldImg" idx="2"/>
          </p:nvPr>
        </p:nvSpPr>
        <p:spPr>
          <a:xfrm>
            <a:off x="430213" y="1220788"/>
            <a:ext cx="586422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323657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op 1">
  <p:cSld name="2_op 1">
    <p:spTree>
      <p:nvGrpSpPr>
        <p:cNvPr id="1" name="Shape 13"/>
        <p:cNvGrpSpPr/>
        <p:nvPr/>
      </p:nvGrpSpPr>
      <p:grpSpPr>
        <a:xfrm>
          <a:off x="0" y="0"/>
          <a:ext cx="0" cy="0"/>
          <a:chOff x="0" y="0"/>
          <a:chExt cx="0" cy="0"/>
        </a:xfrm>
      </p:grpSpPr>
      <p:pic>
        <p:nvPicPr>
          <p:cNvPr id="14" name="Google Shape;14;p34"/>
          <p:cNvPicPr preferRelativeResize="0"/>
          <p:nvPr/>
        </p:nvPicPr>
        <p:blipFill rotWithShape="1">
          <a:blip r:embed="rId2">
            <a:alphaModFix/>
          </a:blip>
          <a:srcRect/>
          <a:stretch/>
        </p:blipFill>
        <p:spPr>
          <a:xfrm>
            <a:off x="-794" y="0"/>
            <a:ext cx="16257588" cy="9119412"/>
          </a:xfrm>
          <a:prstGeom prst="rect">
            <a:avLst/>
          </a:prstGeom>
          <a:noFill/>
          <a:ln>
            <a:noFill/>
          </a:ln>
        </p:spPr>
      </p:pic>
      <p:sp>
        <p:nvSpPr>
          <p:cNvPr id="2" name="Google Shape;16;p34">
            <a:extLst>
              <a:ext uri="{FF2B5EF4-FFF2-40B4-BE49-F238E27FC236}">
                <a16:creationId xmlns:a16="http://schemas.microsoft.com/office/drawing/2014/main" id="{B3D019F9-E90F-B4F3-9269-303B8E9A32B7}"/>
              </a:ext>
            </a:extLst>
          </p:cNvPr>
          <p:cNvSpPr/>
          <p:nvPr userDrawn="1"/>
        </p:nvSpPr>
        <p:spPr>
          <a:xfrm>
            <a:off x="10094026" y="7750830"/>
            <a:ext cx="3018211" cy="1153233"/>
          </a:xfrm>
          <a:prstGeom prst="roundRect">
            <a:avLst>
              <a:gd name="adj" fmla="val 16667"/>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 name="Google Shape;15;p34">
            <a:extLst>
              <a:ext uri="{FF2B5EF4-FFF2-40B4-BE49-F238E27FC236}">
                <a16:creationId xmlns:a16="http://schemas.microsoft.com/office/drawing/2014/main" id="{DE855D47-2ACE-F1EB-F419-E8DF57EF63DC}"/>
              </a:ext>
            </a:extLst>
          </p:cNvPr>
          <p:cNvGrpSpPr/>
          <p:nvPr userDrawn="1"/>
        </p:nvGrpSpPr>
        <p:grpSpPr>
          <a:xfrm>
            <a:off x="10345946" y="7793873"/>
            <a:ext cx="2640406" cy="1067145"/>
            <a:chOff x="6384000" y="7008000"/>
            <a:chExt cx="4200000" cy="1536000"/>
          </a:xfrm>
        </p:grpSpPr>
        <p:sp>
          <p:nvSpPr>
            <p:cNvPr id="4" name="Google Shape;16;p34">
              <a:extLst>
                <a:ext uri="{FF2B5EF4-FFF2-40B4-BE49-F238E27FC236}">
                  <a16:creationId xmlns:a16="http://schemas.microsoft.com/office/drawing/2014/main" id="{D325F8C2-7B04-A732-3492-B5D5931273D3}"/>
                </a:ext>
              </a:extLst>
            </p:cNvPr>
            <p:cNvSpPr/>
            <p:nvPr userDrawn="1"/>
          </p:nvSpPr>
          <p:spPr>
            <a:xfrm>
              <a:off x="6384000" y="7008000"/>
              <a:ext cx="4200000" cy="1536000"/>
            </a:xfrm>
            <a:prstGeom prst="roundRect">
              <a:avLst>
                <a:gd name="adj" fmla="val 16667"/>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5" name="Google Shape;17;p34">
              <a:extLst>
                <a:ext uri="{FF2B5EF4-FFF2-40B4-BE49-F238E27FC236}">
                  <a16:creationId xmlns:a16="http://schemas.microsoft.com/office/drawing/2014/main" id="{5811FC3B-4934-CFEF-88AF-91523FAC1DBE}"/>
                </a:ext>
              </a:extLst>
            </p:cNvPr>
            <p:cNvPicPr preferRelativeResize="0"/>
            <p:nvPr/>
          </p:nvPicPr>
          <p:blipFill rotWithShape="1">
            <a:blip r:embed="rId3">
              <a:alphaModFix/>
            </a:blip>
            <a:srcRect/>
            <a:stretch/>
          </p:blipFill>
          <p:spPr>
            <a:xfrm>
              <a:off x="6712540" y="7137825"/>
              <a:ext cx="3590925" cy="1276350"/>
            </a:xfrm>
            <a:prstGeom prst="rect">
              <a:avLst/>
            </a:prstGeom>
            <a:noFill/>
            <a:ln>
              <a:noFill/>
            </a:ln>
          </p:spPr>
        </p:pic>
      </p:grpSp>
      <p:sp>
        <p:nvSpPr>
          <p:cNvPr id="6" name="Google Shape;16;p34">
            <a:extLst>
              <a:ext uri="{FF2B5EF4-FFF2-40B4-BE49-F238E27FC236}">
                <a16:creationId xmlns:a16="http://schemas.microsoft.com/office/drawing/2014/main" id="{164FD1B4-D39D-3DB0-2004-820FFBD206D9}"/>
              </a:ext>
            </a:extLst>
          </p:cNvPr>
          <p:cNvSpPr/>
          <p:nvPr userDrawn="1"/>
        </p:nvSpPr>
        <p:spPr>
          <a:xfrm>
            <a:off x="13301370" y="7750831"/>
            <a:ext cx="2831580" cy="1153233"/>
          </a:xfrm>
          <a:prstGeom prst="roundRect">
            <a:avLst>
              <a:gd name="adj" fmla="val 16667"/>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7" name="image1.png" descr="Logotipo, nombre de la empresa&#10;&#10;Descripción generada automáticamente">
            <a:extLst>
              <a:ext uri="{FF2B5EF4-FFF2-40B4-BE49-F238E27FC236}">
                <a16:creationId xmlns:a16="http://schemas.microsoft.com/office/drawing/2014/main" id="{2B5C59DD-37F6-1826-AEFB-3B159702A507}"/>
              </a:ext>
            </a:extLst>
          </p:cNvPr>
          <p:cNvPicPr/>
          <p:nvPr userDrawn="1"/>
        </p:nvPicPr>
        <p:blipFill>
          <a:blip r:embed="rId4"/>
          <a:srcRect l="421" t="22700" r="-421" b="20548"/>
          <a:stretch>
            <a:fillRect/>
          </a:stretch>
        </p:blipFill>
        <p:spPr>
          <a:xfrm>
            <a:off x="13665611" y="7767542"/>
            <a:ext cx="2152321" cy="1153233"/>
          </a:xfrm>
          <a:prstGeom prst="rect">
            <a:avLst/>
          </a:prstGeom>
          <a:ln/>
        </p:spPr>
      </p:pic>
    </p:spTree>
    <p:extLst>
      <p:ext uri="{BB962C8B-B14F-4D97-AF65-F5344CB8AC3E}">
        <p14:creationId xmlns:p14="http://schemas.microsoft.com/office/powerpoint/2010/main" val="2319151737"/>
      </p:ext>
    </p:extLst>
  </p:cSld>
  <p:clrMapOvr>
    <a:masterClrMapping/>
  </p:clrMapOvr>
  <p:extLst>
    <p:ext uri="{DCECCB84-F9BA-43D5-87BE-67443E8EF086}">
      <p15:sldGuideLst xmlns:p15="http://schemas.microsoft.com/office/powerpoint/2012/main">
        <p15:guide id="1" orient="horz" pos="2880" userDrawn="1">
          <p15:clr>
            <a:srgbClr val="FBAE40"/>
          </p15:clr>
        </p15:guide>
        <p15:guide id="2" pos="5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exto RM Fanego">
  <p:cSld name="1_texto RM Fanego">
    <p:spTree>
      <p:nvGrpSpPr>
        <p:cNvPr id="1" name="Shape 31"/>
        <p:cNvGrpSpPr/>
        <p:nvPr/>
      </p:nvGrpSpPr>
      <p:grpSpPr>
        <a:xfrm>
          <a:off x="0" y="0"/>
          <a:ext cx="0" cy="0"/>
          <a:chOff x="0" y="0"/>
          <a:chExt cx="0" cy="0"/>
        </a:xfrm>
      </p:grpSpPr>
      <p:sp>
        <p:nvSpPr>
          <p:cNvPr id="32" name="Google Shape;32;p37"/>
          <p:cNvSpPr/>
          <p:nvPr/>
        </p:nvSpPr>
        <p:spPr>
          <a:xfrm>
            <a:off x="1213237" y="140159"/>
            <a:ext cx="190451" cy="361951"/>
          </a:xfrm>
          <a:prstGeom prst="rect">
            <a:avLst/>
          </a:prstGeom>
          <a:noFill/>
          <a:ln>
            <a:noFill/>
          </a:ln>
        </p:spPr>
        <p:txBody>
          <a:bodyPr spcFirstLastPara="1" wrap="square" lIns="47625" tIns="47625" rIns="47625" bIns="47625" anchor="t" anchorCtr="0">
            <a:spAutoFit/>
          </a:bodyPr>
          <a:lstStyle/>
          <a:p>
            <a:pPr marL="0" marR="0" lvl="0" indent="0" algn="l" rtl="0">
              <a:lnSpc>
                <a:spcPct val="90000"/>
              </a:lnSpc>
              <a:spcBef>
                <a:spcPts val="0"/>
              </a:spcBef>
              <a:spcAft>
                <a:spcPts val="0"/>
              </a:spcAft>
              <a:buClr>
                <a:srgbClr val="000000"/>
              </a:buClr>
              <a:buSzPts val="2900"/>
              <a:buFont typeface="Arial"/>
              <a:buNone/>
            </a:pPr>
            <a:endParaRPr sz="2900" b="0" i="0" u="none" strike="noStrike" cap="none">
              <a:solidFill>
                <a:schemeClr val="dk1"/>
              </a:solidFill>
              <a:latin typeface="Calibri"/>
              <a:ea typeface="Calibri"/>
              <a:cs typeface="Calibri"/>
              <a:sym typeface="Calibri"/>
            </a:endParaRPr>
          </a:p>
        </p:txBody>
      </p:sp>
      <p:cxnSp>
        <p:nvCxnSpPr>
          <p:cNvPr id="33" name="Google Shape;33;p37"/>
          <p:cNvCxnSpPr/>
          <p:nvPr/>
        </p:nvCxnSpPr>
        <p:spPr>
          <a:xfrm>
            <a:off x="1528880" y="331225"/>
            <a:ext cx="7200" cy="657300"/>
          </a:xfrm>
          <a:prstGeom prst="straightConnector1">
            <a:avLst/>
          </a:prstGeom>
          <a:noFill/>
          <a:ln w="38100" cap="flat" cmpd="sng">
            <a:solidFill>
              <a:srgbClr val="C00000"/>
            </a:solidFill>
            <a:prstDash val="solid"/>
            <a:round/>
            <a:headEnd type="none" w="sm" len="sm"/>
            <a:tailEnd type="none" w="sm" len="sm"/>
          </a:ln>
        </p:spPr>
      </p:cxnSp>
      <p:sp>
        <p:nvSpPr>
          <p:cNvPr id="34" name="Google Shape;34;p37"/>
          <p:cNvSpPr txBox="1">
            <a:spLocks noGrp="1"/>
          </p:cNvSpPr>
          <p:nvPr>
            <p:ph type="sldNum" idx="12"/>
          </p:nvPr>
        </p:nvSpPr>
        <p:spPr>
          <a:xfrm>
            <a:off x="400920" y="8562289"/>
            <a:ext cx="1194209" cy="391706"/>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400"/>
              <a:buFont typeface="Arial"/>
              <a:buNone/>
              <a:defRPr sz="1400" b="0" i="0" u="none" strike="noStrike" cap="none">
                <a:solidFill>
                  <a:srgbClr val="323232"/>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400"/>
              <a:buFont typeface="Arial"/>
              <a:buNone/>
              <a:defRPr sz="1400" b="0" i="0" u="none" strike="noStrike" cap="none">
                <a:solidFill>
                  <a:srgbClr val="323232"/>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400"/>
              <a:buFont typeface="Arial"/>
              <a:buNone/>
              <a:defRPr sz="1400" b="0" i="0" u="none" strike="noStrike" cap="none">
                <a:solidFill>
                  <a:srgbClr val="323232"/>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400"/>
              <a:buFont typeface="Arial"/>
              <a:buNone/>
              <a:defRPr sz="1400" b="0" i="0" u="none" strike="noStrike" cap="none">
                <a:solidFill>
                  <a:srgbClr val="323232"/>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400"/>
              <a:buFont typeface="Arial"/>
              <a:buNone/>
              <a:defRPr sz="1400" b="0" i="0" u="none" strike="noStrike" cap="none">
                <a:solidFill>
                  <a:srgbClr val="323232"/>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400"/>
              <a:buFont typeface="Arial"/>
              <a:buNone/>
              <a:defRPr sz="1400" b="0" i="0" u="none" strike="noStrike" cap="none">
                <a:solidFill>
                  <a:srgbClr val="323232"/>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400"/>
              <a:buFont typeface="Arial"/>
              <a:buNone/>
              <a:defRPr sz="1400" b="0" i="0" u="none" strike="noStrike" cap="none">
                <a:solidFill>
                  <a:srgbClr val="323232"/>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400"/>
              <a:buFont typeface="Arial"/>
              <a:buNone/>
              <a:defRPr sz="1400" b="0" i="0" u="none" strike="noStrike" cap="none">
                <a:solidFill>
                  <a:srgbClr val="323232"/>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400"/>
              <a:buFont typeface="Arial"/>
              <a:buNone/>
              <a:defRPr sz="1400" b="0" i="0" u="none" strike="noStrike" cap="none">
                <a:solidFill>
                  <a:srgbClr val="32323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s-ES"/>
              <a:t>‹Nº›</a:t>
            </a:fld>
            <a:endParaRPr/>
          </a:p>
        </p:txBody>
      </p:sp>
      <p:grpSp>
        <p:nvGrpSpPr>
          <p:cNvPr id="3" name="Google Shape;15;p34">
            <a:extLst>
              <a:ext uri="{FF2B5EF4-FFF2-40B4-BE49-F238E27FC236}">
                <a16:creationId xmlns:a16="http://schemas.microsoft.com/office/drawing/2014/main" id="{EDD36AFF-BB0F-BA96-0AFD-8E4EBAD663B0}"/>
              </a:ext>
            </a:extLst>
          </p:cNvPr>
          <p:cNvGrpSpPr/>
          <p:nvPr userDrawn="1"/>
        </p:nvGrpSpPr>
        <p:grpSpPr>
          <a:xfrm>
            <a:off x="11701176" y="8053167"/>
            <a:ext cx="2278206" cy="798054"/>
            <a:chOff x="6384000" y="7008000"/>
            <a:chExt cx="4200000" cy="1536000"/>
          </a:xfrm>
        </p:grpSpPr>
        <p:sp>
          <p:nvSpPr>
            <p:cNvPr id="4" name="Google Shape;16;p34">
              <a:extLst>
                <a:ext uri="{FF2B5EF4-FFF2-40B4-BE49-F238E27FC236}">
                  <a16:creationId xmlns:a16="http://schemas.microsoft.com/office/drawing/2014/main" id="{626D87A9-F5B0-B6F6-69B9-80EFB29DEA99}"/>
                </a:ext>
              </a:extLst>
            </p:cNvPr>
            <p:cNvSpPr/>
            <p:nvPr userDrawn="1"/>
          </p:nvSpPr>
          <p:spPr>
            <a:xfrm>
              <a:off x="6384000" y="7008000"/>
              <a:ext cx="4200000" cy="1536000"/>
            </a:xfrm>
            <a:prstGeom prst="roundRect">
              <a:avLst>
                <a:gd name="adj" fmla="val 16667"/>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5" name="Google Shape;17;p34">
              <a:extLst>
                <a:ext uri="{FF2B5EF4-FFF2-40B4-BE49-F238E27FC236}">
                  <a16:creationId xmlns:a16="http://schemas.microsoft.com/office/drawing/2014/main" id="{AF27821A-3910-D2BB-4A84-1F9834BF711A}"/>
                </a:ext>
              </a:extLst>
            </p:cNvPr>
            <p:cNvPicPr preferRelativeResize="0"/>
            <p:nvPr/>
          </p:nvPicPr>
          <p:blipFill rotWithShape="1">
            <a:blip r:embed="rId2">
              <a:alphaModFix/>
            </a:blip>
            <a:srcRect/>
            <a:stretch/>
          </p:blipFill>
          <p:spPr>
            <a:xfrm>
              <a:off x="6712540" y="7137825"/>
              <a:ext cx="3590925" cy="1276350"/>
            </a:xfrm>
            <a:prstGeom prst="rect">
              <a:avLst/>
            </a:prstGeom>
            <a:noFill/>
            <a:ln>
              <a:noFill/>
            </a:ln>
          </p:spPr>
        </p:pic>
      </p:grpSp>
      <p:pic>
        <p:nvPicPr>
          <p:cNvPr id="7" name="image1.png" descr="Logotipo, nombre de la empresa&#10;&#10;Descripción generada automáticamente">
            <a:extLst>
              <a:ext uri="{FF2B5EF4-FFF2-40B4-BE49-F238E27FC236}">
                <a16:creationId xmlns:a16="http://schemas.microsoft.com/office/drawing/2014/main" id="{B389B0D1-D5F5-F4F8-C420-308881C1200D}"/>
              </a:ext>
            </a:extLst>
          </p:cNvPr>
          <p:cNvPicPr/>
          <p:nvPr userDrawn="1"/>
        </p:nvPicPr>
        <p:blipFill>
          <a:blip r:embed="rId3"/>
          <a:srcRect l="421" t="22700" r="-421" b="20548"/>
          <a:stretch>
            <a:fillRect/>
          </a:stretch>
        </p:blipFill>
        <p:spPr>
          <a:xfrm>
            <a:off x="14018118" y="7983613"/>
            <a:ext cx="1838550" cy="937161"/>
          </a:xfrm>
          <a:prstGeom prst="rect">
            <a:avLst/>
          </a:prstGeom>
          <a:ln/>
        </p:spPr>
      </p:pic>
    </p:spTree>
  </p:cSld>
  <p:clrMapOvr>
    <a:masterClrMapping/>
  </p:clrMapOvr>
  <p:extLst>
    <p:ext uri="{DCECCB84-F9BA-43D5-87BE-67443E8EF086}">
      <p15:sldGuideLst xmlns:p15="http://schemas.microsoft.com/office/powerpoint/2012/main">
        <p15:guide id="1" orient="horz" pos="2880" userDrawn="1">
          <p15:clr>
            <a:srgbClr val="FBAE40"/>
          </p15:clr>
        </p15:guide>
        <p15:guide id="2" pos="5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 capítulos">
  <p:cSld name="4 capítulos">
    <p:spTree>
      <p:nvGrpSpPr>
        <p:cNvPr id="1" name="Shape 36"/>
        <p:cNvGrpSpPr/>
        <p:nvPr/>
      </p:nvGrpSpPr>
      <p:grpSpPr>
        <a:xfrm>
          <a:off x="0" y="0"/>
          <a:ext cx="0" cy="0"/>
          <a:chOff x="0" y="0"/>
          <a:chExt cx="0" cy="0"/>
        </a:xfrm>
      </p:grpSpPr>
      <p:sp>
        <p:nvSpPr>
          <p:cNvPr id="37" name="Google Shape;37;p38"/>
          <p:cNvSpPr/>
          <p:nvPr/>
        </p:nvSpPr>
        <p:spPr>
          <a:xfrm>
            <a:off x="-42334" y="-16537"/>
            <a:ext cx="16340667" cy="3743410"/>
          </a:xfrm>
          <a:prstGeom prst="rect">
            <a:avLst/>
          </a:prstGeom>
          <a:solidFill>
            <a:srgbClr val="DCDEE0">
              <a:alpha val="25098"/>
            </a:srgbClr>
          </a:solidFill>
          <a:ln>
            <a:noFill/>
          </a:ln>
        </p:spPr>
        <p:txBody>
          <a:bodyPr spcFirstLastPara="1" wrap="square" lIns="33850" tIns="33850" rIns="33850" bIns="33850"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chemeClr val="dk1"/>
              </a:solidFill>
              <a:latin typeface="Calibri"/>
              <a:ea typeface="Calibri"/>
              <a:cs typeface="Calibri"/>
              <a:sym typeface="Calibri"/>
            </a:endParaRPr>
          </a:p>
        </p:txBody>
      </p:sp>
      <p:sp>
        <p:nvSpPr>
          <p:cNvPr id="38" name="Google Shape;38;p38"/>
          <p:cNvSpPr/>
          <p:nvPr/>
        </p:nvSpPr>
        <p:spPr>
          <a:xfrm>
            <a:off x="5514136" y="1147142"/>
            <a:ext cx="5227728" cy="1416051"/>
          </a:xfrm>
          <a:prstGeom prst="rect">
            <a:avLst/>
          </a:prstGeom>
          <a:noFill/>
          <a:ln>
            <a:noFill/>
          </a:ln>
        </p:spPr>
        <p:txBody>
          <a:bodyPr spcFirstLastPara="1" wrap="square" lIns="47625" tIns="47625" rIns="47625" bIns="47625" anchor="ctr" anchorCtr="0">
            <a:spAutoFit/>
          </a:bodyPr>
          <a:lstStyle/>
          <a:p>
            <a:pPr marL="0" marR="0" lvl="0" indent="0" algn="ctr" rtl="0">
              <a:lnSpc>
                <a:spcPct val="90000"/>
              </a:lnSpc>
              <a:spcBef>
                <a:spcPts val="0"/>
              </a:spcBef>
              <a:spcAft>
                <a:spcPts val="0"/>
              </a:spcAft>
              <a:buClr>
                <a:srgbClr val="000000"/>
              </a:buClr>
              <a:buSzPts val="9400"/>
              <a:buFont typeface="Arial"/>
              <a:buNone/>
            </a:pPr>
            <a:r>
              <a:rPr lang="es-ES" sz="9400" b="1" i="0" u="none" strike="noStrike" cap="none">
                <a:solidFill>
                  <a:srgbClr val="00B0F0"/>
                </a:solidFill>
                <a:latin typeface="Arial"/>
                <a:ea typeface="Arial"/>
                <a:cs typeface="Arial"/>
                <a:sym typeface="Arial"/>
              </a:rPr>
              <a:t>Índice</a:t>
            </a:r>
            <a:endParaRPr sz="1400" b="0" i="0" u="none" strike="noStrike" cap="none">
              <a:solidFill>
                <a:srgbClr val="000000"/>
              </a:solidFill>
              <a:latin typeface="Arial"/>
              <a:ea typeface="Arial"/>
              <a:cs typeface="Arial"/>
              <a:sym typeface="Arial"/>
            </a:endParaRPr>
          </a:p>
        </p:txBody>
      </p:sp>
      <p:sp>
        <p:nvSpPr>
          <p:cNvPr id="39" name="Google Shape;39;p38"/>
          <p:cNvSpPr/>
          <p:nvPr/>
        </p:nvSpPr>
        <p:spPr>
          <a:xfrm>
            <a:off x="1194379" y="4782020"/>
            <a:ext cx="730250" cy="730251"/>
          </a:xfrm>
          <a:prstGeom prst="ellipse">
            <a:avLst/>
          </a:prstGeom>
          <a:noFill/>
          <a:ln w="12700" cap="flat" cmpd="sng">
            <a:solidFill>
              <a:srgbClr val="00B0F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40" name="Google Shape;40;p38"/>
          <p:cNvSpPr txBox="1">
            <a:spLocks noGrp="1"/>
          </p:cNvSpPr>
          <p:nvPr>
            <p:ph type="body" idx="1"/>
          </p:nvPr>
        </p:nvSpPr>
        <p:spPr>
          <a:xfrm>
            <a:off x="1358974" y="4775670"/>
            <a:ext cx="401060" cy="684213"/>
          </a:xfrm>
          <a:prstGeom prst="rect">
            <a:avLst/>
          </a:prstGeom>
          <a:noFill/>
          <a:ln w="9525" cap="flat" cmpd="sng">
            <a:solidFill>
              <a:srgbClr val="00B0F0"/>
            </a:solidFill>
            <a:prstDash val="solid"/>
            <a:round/>
            <a:headEnd type="none" w="sm" len="sm"/>
            <a:tailEnd type="none" w="sm" len="sm"/>
          </a:ln>
        </p:spPr>
        <p:txBody>
          <a:bodyPr spcFirstLastPara="1" wrap="square" lIns="91425" tIns="45700" rIns="91425" bIns="45700" anchor="ctr" anchorCtr="0">
            <a:normAutofit/>
          </a:bodyPr>
          <a:lstStyle>
            <a:lvl1pPr marL="457200" lvl="0" indent="-228600" algn="ctr">
              <a:lnSpc>
                <a:spcPct val="100000"/>
              </a:lnSpc>
              <a:spcBef>
                <a:spcPts val="620"/>
              </a:spcBef>
              <a:spcAft>
                <a:spcPts val="0"/>
              </a:spcAft>
              <a:buClr>
                <a:srgbClr val="00B0F0"/>
              </a:buClr>
              <a:buSzPts val="3100"/>
              <a:buNone/>
              <a:defRPr sz="3100">
                <a:solidFill>
                  <a:srgbClr val="00B0F0"/>
                </a:solidFill>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1" name="Google Shape;41;p38"/>
          <p:cNvSpPr txBox="1">
            <a:spLocks noGrp="1"/>
          </p:cNvSpPr>
          <p:nvPr>
            <p:ph type="body" idx="2"/>
          </p:nvPr>
        </p:nvSpPr>
        <p:spPr>
          <a:xfrm>
            <a:off x="2114053" y="4476790"/>
            <a:ext cx="5227729" cy="1281972"/>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560"/>
              </a:spcBef>
              <a:spcAft>
                <a:spcPts val="0"/>
              </a:spcAft>
              <a:buClr>
                <a:schemeClr val="dk1"/>
              </a:buClr>
              <a:buSzPts val="2800"/>
              <a:buNone/>
              <a:defRPr sz="2800"/>
            </a:lvl1pPr>
            <a:lvl2pPr marL="914400" lvl="1" indent="-387350" algn="l">
              <a:lnSpc>
                <a:spcPct val="100000"/>
              </a:lnSpc>
              <a:spcBef>
                <a:spcPts val="500"/>
              </a:spcBef>
              <a:spcAft>
                <a:spcPts val="0"/>
              </a:spcAft>
              <a:buClr>
                <a:schemeClr val="dk1"/>
              </a:buClr>
              <a:buSzPts val="2500"/>
              <a:buChar char="–"/>
              <a:defRPr sz="2500"/>
            </a:lvl2pPr>
            <a:lvl3pPr marL="1371600" lvl="2" indent="-387350" algn="l">
              <a:lnSpc>
                <a:spcPct val="100000"/>
              </a:lnSpc>
              <a:spcBef>
                <a:spcPts val="500"/>
              </a:spcBef>
              <a:spcAft>
                <a:spcPts val="0"/>
              </a:spcAft>
              <a:buClr>
                <a:schemeClr val="dk1"/>
              </a:buClr>
              <a:buSzPts val="2500"/>
              <a:buChar char="•"/>
              <a:defRPr sz="2500"/>
            </a:lvl3pPr>
            <a:lvl4pPr marL="1828800" lvl="3" indent="-387350" algn="l">
              <a:lnSpc>
                <a:spcPct val="100000"/>
              </a:lnSpc>
              <a:spcBef>
                <a:spcPts val="500"/>
              </a:spcBef>
              <a:spcAft>
                <a:spcPts val="0"/>
              </a:spcAft>
              <a:buClr>
                <a:schemeClr val="dk1"/>
              </a:buClr>
              <a:buSzPts val="2500"/>
              <a:buChar char="–"/>
              <a:defRPr sz="2500"/>
            </a:lvl4pPr>
            <a:lvl5pPr marL="2286000" lvl="4" indent="-387350" algn="l">
              <a:lnSpc>
                <a:spcPct val="100000"/>
              </a:lnSpc>
              <a:spcBef>
                <a:spcPts val="500"/>
              </a:spcBef>
              <a:spcAft>
                <a:spcPts val="0"/>
              </a:spcAft>
              <a:buClr>
                <a:schemeClr val="dk1"/>
              </a:buClr>
              <a:buSzPts val="2500"/>
              <a:buChar char="»"/>
              <a:defRPr sz="25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2" name="Google Shape;42;p38"/>
          <p:cNvSpPr/>
          <p:nvPr/>
        </p:nvSpPr>
        <p:spPr>
          <a:xfrm>
            <a:off x="8769847" y="4782020"/>
            <a:ext cx="730250" cy="730251"/>
          </a:xfrm>
          <a:prstGeom prst="ellipse">
            <a:avLst/>
          </a:prstGeom>
          <a:noFill/>
          <a:ln w="12700" cap="flat" cmpd="sng">
            <a:solidFill>
              <a:srgbClr val="00B0F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43" name="Google Shape;43;p38"/>
          <p:cNvSpPr txBox="1">
            <a:spLocks noGrp="1"/>
          </p:cNvSpPr>
          <p:nvPr>
            <p:ph type="body" idx="3"/>
          </p:nvPr>
        </p:nvSpPr>
        <p:spPr>
          <a:xfrm>
            <a:off x="8934442" y="4775670"/>
            <a:ext cx="401060" cy="684213"/>
          </a:xfrm>
          <a:prstGeom prst="rect">
            <a:avLst/>
          </a:prstGeom>
          <a:noFill/>
          <a:ln w="9525" cap="flat" cmpd="sng">
            <a:solidFill>
              <a:srgbClr val="00B0F0"/>
            </a:solidFill>
            <a:prstDash val="solid"/>
            <a:round/>
            <a:headEnd type="none" w="sm" len="sm"/>
            <a:tailEnd type="none" w="sm" len="sm"/>
          </a:ln>
        </p:spPr>
        <p:txBody>
          <a:bodyPr spcFirstLastPara="1" wrap="square" lIns="91425" tIns="45700" rIns="91425" bIns="45700" anchor="ctr" anchorCtr="0">
            <a:normAutofit/>
          </a:bodyPr>
          <a:lstStyle>
            <a:lvl1pPr marL="457200" lvl="0" indent="-228600" algn="ctr">
              <a:lnSpc>
                <a:spcPct val="100000"/>
              </a:lnSpc>
              <a:spcBef>
                <a:spcPts val="620"/>
              </a:spcBef>
              <a:spcAft>
                <a:spcPts val="0"/>
              </a:spcAft>
              <a:buClr>
                <a:srgbClr val="00B0F0"/>
              </a:buClr>
              <a:buSzPts val="3100"/>
              <a:buNone/>
              <a:defRPr sz="3100">
                <a:solidFill>
                  <a:srgbClr val="00B0F0"/>
                </a:solidFill>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4" name="Google Shape;44;p38"/>
          <p:cNvSpPr txBox="1">
            <a:spLocks noGrp="1"/>
          </p:cNvSpPr>
          <p:nvPr>
            <p:ph type="body" idx="4"/>
          </p:nvPr>
        </p:nvSpPr>
        <p:spPr>
          <a:xfrm>
            <a:off x="9689521" y="4476790"/>
            <a:ext cx="5227729" cy="1281972"/>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560"/>
              </a:spcBef>
              <a:spcAft>
                <a:spcPts val="0"/>
              </a:spcAft>
              <a:buClr>
                <a:schemeClr val="dk1"/>
              </a:buClr>
              <a:buSzPts val="2800"/>
              <a:buNone/>
              <a:defRPr sz="2800"/>
            </a:lvl1pPr>
            <a:lvl2pPr marL="914400" lvl="1" indent="-387350" algn="l">
              <a:lnSpc>
                <a:spcPct val="100000"/>
              </a:lnSpc>
              <a:spcBef>
                <a:spcPts val="500"/>
              </a:spcBef>
              <a:spcAft>
                <a:spcPts val="0"/>
              </a:spcAft>
              <a:buClr>
                <a:schemeClr val="dk1"/>
              </a:buClr>
              <a:buSzPts val="2500"/>
              <a:buChar char="–"/>
              <a:defRPr sz="2500"/>
            </a:lvl2pPr>
            <a:lvl3pPr marL="1371600" lvl="2" indent="-387350" algn="l">
              <a:lnSpc>
                <a:spcPct val="100000"/>
              </a:lnSpc>
              <a:spcBef>
                <a:spcPts val="500"/>
              </a:spcBef>
              <a:spcAft>
                <a:spcPts val="0"/>
              </a:spcAft>
              <a:buClr>
                <a:schemeClr val="dk1"/>
              </a:buClr>
              <a:buSzPts val="2500"/>
              <a:buChar char="•"/>
              <a:defRPr sz="2500"/>
            </a:lvl3pPr>
            <a:lvl4pPr marL="1828800" lvl="3" indent="-387350" algn="l">
              <a:lnSpc>
                <a:spcPct val="100000"/>
              </a:lnSpc>
              <a:spcBef>
                <a:spcPts val="500"/>
              </a:spcBef>
              <a:spcAft>
                <a:spcPts val="0"/>
              </a:spcAft>
              <a:buClr>
                <a:schemeClr val="dk1"/>
              </a:buClr>
              <a:buSzPts val="2500"/>
              <a:buChar char="–"/>
              <a:defRPr sz="2500"/>
            </a:lvl4pPr>
            <a:lvl5pPr marL="2286000" lvl="4" indent="-387350" algn="l">
              <a:lnSpc>
                <a:spcPct val="100000"/>
              </a:lnSpc>
              <a:spcBef>
                <a:spcPts val="500"/>
              </a:spcBef>
              <a:spcAft>
                <a:spcPts val="0"/>
              </a:spcAft>
              <a:buClr>
                <a:schemeClr val="dk1"/>
              </a:buClr>
              <a:buSzPts val="2500"/>
              <a:buChar char="»"/>
              <a:defRPr sz="25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5" name="Google Shape;45;p38"/>
          <p:cNvSpPr/>
          <p:nvPr/>
        </p:nvSpPr>
        <p:spPr>
          <a:xfrm>
            <a:off x="1194379" y="6374626"/>
            <a:ext cx="730250" cy="730251"/>
          </a:xfrm>
          <a:prstGeom prst="ellipse">
            <a:avLst/>
          </a:prstGeom>
          <a:noFill/>
          <a:ln w="12700" cap="flat" cmpd="sng">
            <a:solidFill>
              <a:srgbClr val="00B0F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46" name="Google Shape;46;p38"/>
          <p:cNvSpPr txBox="1">
            <a:spLocks noGrp="1"/>
          </p:cNvSpPr>
          <p:nvPr>
            <p:ph type="body" idx="5"/>
          </p:nvPr>
        </p:nvSpPr>
        <p:spPr>
          <a:xfrm>
            <a:off x="1358974" y="6368276"/>
            <a:ext cx="401060" cy="684213"/>
          </a:xfrm>
          <a:prstGeom prst="rect">
            <a:avLst/>
          </a:prstGeom>
          <a:noFill/>
          <a:ln w="9525" cap="flat" cmpd="sng">
            <a:solidFill>
              <a:srgbClr val="00B0F0"/>
            </a:solidFill>
            <a:prstDash val="solid"/>
            <a:round/>
            <a:headEnd type="none" w="sm" len="sm"/>
            <a:tailEnd type="none" w="sm" len="sm"/>
          </a:ln>
        </p:spPr>
        <p:txBody>
          <a:bodyPr spcFirstLastPara="1" wrap="square" lIns="91425" tIns="45700" rIns="91425" bIns="45700" anchor="ctr" anchorCtr="0">
            <a:normAutofit/>
          </a:bodyPr>
          <a:lstStyle>
            <a:lvl1pPr marL="457200" lvl="0" indent="-228600" algn="ctr">
              <a:lnSpc>
                <a:spcPct val="100000"/>
              </a:lnSpc>
              <a:spcBef>
                <a:spcPts val="620"/>
              </a:spcBef>
              <a:spcAft>
                <a:spcPts val="0"/>
              </a:spcAft>
              <a:buClr>
                <a:srgbClr val="00B0F0"/>
              </a:buClr>
              <a:buSzPts val="3100"/>
              <a:buNone/>
              <a:defRPr sz="3100">
                <a:solidFill>
                  <a:srgbClr val="00B0F0"/>
                </a:solidFill>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7" name="Google Shape;47;p38"/>
          <p:cNvSpPr txBox="1">
            <a:spLocks noGrp="1"/>
          </p:cNvSpPr>
          <p:nvPr>
            <p:ph type="body" idx="6"/>
          </p:nvPr>
        </p:nvSpPr>
        <p:spPr>
          <a:xfrm>
            <a:off x="2114053" y="6069396"/>
            <a:ext cx="5227729" cy="1281972"/>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560"/>
              </a:spcBef>
              <a:spcAft>
                <a:spcPts val="0"/>
              </a:spcAft>
              <a:buClr>
                <a:schemeClr val="dk1"/>
              </a:buClr>
              <a:buSzPts val="2800"/>
              <a:buNone/>
              <a:defRPr sz="2800"/>
            </a:lvl1pPr>
            <a:lvl2pPr marL="914400" lvl="1" indent="-387350" algn="l">
              <a:lnSpc>
                <a:spcPct val="100000"/>
              </a:lnSpc>
              <a:spcBef>
                <a:spcPts val="500"/>
              </a:spcBef>
              <a:spcAft>
                <a:spcPts val="0"/>
              </a:spcAft>
              <a:buClr>
                <a:schemeClr val="dk1"/>
              </a:buClr>
              <a:buSzPts val="2500"/>
              <a:buChar char="–"/>
              <a:defRPr sz="2500"/>
            </a:lvl2pPr>
            <a:lvl3pPr marL="1371600" lvl="2" indent="-387350" algn="l">
              <a:lnSpc>
                <a:spcPct val="100000"/>
              </a:lnSpc>
              <a:spcBef>
                <a:spcPts val="500"/>
              </a:spcBef>
              <a:spcAft>
                <a:spcPts val="0"/>
              </a:spcAft>
              <a:buClr>
                <a:schemeClr val="dk1"/>
              </a:buClr>
              <a:buSzPts val="2500"/>
              <a:buChar char="•"/>
              <a:defRPr sz="2500"/>
            </a:lvl3pPr>
            <a:lvl4pPr marL="1828800" lvl="3" indent="-387350" algn="l">
              <a:lnSpc>
                <a:spcPct val="100000"/>
              </a:lnSpc>
              <a:spcBef>
                <a:spcPts val="500"/>
              </a:spcBef>
              <a:spcAft>
                <a:spcPts val="0"/>
              </a:spcAft>
              <a:buClr>
                <a:schemeClr val="dk1"/>
              </a:buClr>
              <a:buSzPts val="2500"/>
              <a:buChar char="–"/>
              <a:defRPr sz="2500"/>
            </a:lvl4pPr>
            <a:lvl5pPr marL="2286000" lvl="4" indent="-387350" algn="l">
              <a:lnSpc>
                <a:spcPct val="100000"/>
              </a:lnSpc>
              <a:spcBef>
                <a:spcPts val="500"/>
              </a:spcBef>
              <a:spcAft>
                <a:spcPts val="0"/>
              </a:spcAft>
              <a:buClr>
                <a:schemeClr val="dk1"/>
              </a:buClr>
              <a:buSzPts val="2500"/>
              <a:buChar char="»"/>
              <a:defRPr sz="25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8" name="Google Shape;48;p38"/>
          <p:cNvSpPr/>
          <p:nvPr/>
        </p:nvSpPr>
        <p:spPr>
          <a:xfrm>
            <a:off x="8769847" y="6374626"/>
            <a:ext cx="730250" cy="730251"/>
          </a:xfrm>
          <a:prstGeom prst="ellipse">
            <a:avLst/>
          </a:prstGeom>
          <a:noFill/>
          <a:ln w="12700" cap="flat" cmpd="sng">
            <a:solidFill>
              <a:srgbClr val="00B0F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49" name="Google Shape;49;p38"/>
          <p:cNvSpPr txBox="1">
            <a:spLocks noGrp="1"/>
          </p:cNvSpPr>
          <p:nvPr>
            <p:ph type="body" idx="7"/>
          </p:nvPr>
        </p:nvSpPr>
        <p:spPr>
          <a:xfrm>
            <a:off x="8934442" y="6368276"/>
            <a:ext cx="401060" cy="684213"/>
          </a:xfrm>
          <a:prstGeom prst="rect">
            <a:avLst/>
          </a:prstGeom>
          <a:noFill/>
          <a:ln w="9525" cap="flat" cmpd="sng">
            <a:solidFill>
              <a:srgbClr val="00B0F0"/>
            </a:solidFill>
            <a:prstDash val="solid"/>
            <a:round/>
            <a:headEnd type="none" w="sm" len="sm"/>
            <a:tailEnd type="none" w="sm" len="sm"/>
          </a:ln>
        </p:spPr>
        <p:txBody>
          <a:bodyPr spcFirstLastPara="1" wrap="square" lIns="91425" tIns="45700" rIns="91425" bIns="45700" anchor="ctr" anchorCtr="0">
            <a:normAutofit/>
          </a:bodyPr>
          <a:lstStyle>
            <a:lvl1pPr marL="457200" lvl="0" indent="-228600" algn="ctr">
              <a:lnSpc>
                <a:spcPct val="100000"/>
              </a:lnSpc>
              <a:spcBef>
                <a:spcPts val="620"/>
              </a:spcBef>
              <a:spcAft>
                <a:spcPts val="0"/>
              </a:spcAft>
              <a:buClr>
                <a:srgbClr val="00B0F0"/>
              </a:buClr>
              <a:buSzPts val="3100"/>
              <a:buNone/>
              <a:defRPr sz="3100">
                <a:solidFill>
                  <a:srgbClr val="00B0F0"/>
                </a:solidFill>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50" name="Google Shape;50;p38"/>
          <p:cNvSpPr txBox="1">
            <a:spLocks noGrp="1"/>
          </p:cNvSpPr>
          <p:nvPr>
            <p:ph type="body" idx="8"/>
          </p:nvPr>
        </p:nvSpPr>
        <p:spPr>
          <a:xfrm>
            <a:off x="9689521" y="6069396"/>
            <a:ext cx="5227729" cy="1281972"/>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560"/>
              </a:spcBef>
              <a:spcAft>
                <a:spcPts val="0"/>
              </a:spcAft>
              <a:buClr>
                <a:schemeClr val="dk1"/>
              </a:buClr>
              <a:buSzPts val="2800"/>
              <a:buNone/>
              <a:defRPr sz="2800"/>
            </a:lvl1pPr>
            <a:lvl2pPr marL="914400" lvl="1" indent="-387350" algn="l">
              <a:lnSpc>
                <a:spcPct val="100000"/>
              </a:lnSpc>
              <a:spcBef>
                <a:spcPts val="500"/>
              </a:spcBef>
              <a:spcAft>
                <a:spcPts val="0"/>
              </a:spcAft>
              <a:buClr>
                <a:schemeClr val="dk1"/>
              </a:buClr>
              <a:buSzPts val="2500"/>
              <a:buChar char="–"/>
              <a:defRPr sz="2500"/>
            </a:lvl2pPr>
            <a:lvl3pPr marL="1371600" lvl="2" indent="-387350" algn="l">
              <a:lnSpc>
                <a:spcPct val="100000"/>
              </a:lnSpc>
              <a:spcBef>
                <a:spcPts val="500"/>
              </a:spcBef>
              <a:spcAft>
                <a:spcPts val="0"/>
              </a:spcAft>
              <a:buClr>
                <a:schemeClr val="dk1"/>
              </a:buClr>
              <a:buSzPts val="2500"/>
              <a:buChar char="•"/>
              <a:defRPr sz="2500"/>
            </a:lvl3pPr>
            <a:lvl4pPr marL="1828800" lvl="3" indent="-387350" algn="l">
              <a:lnSpc>
                <a:spcPct val="100000"/>
              </a:lnSpc>
              <a:spcBef>
                <a:spcPts val="500"/>
              </a:spcBef>
              <a:spcAft>
                <a:spcPts val="0"/>
              </a:spcAft>
              <a:buClr>
                <a:schemeClr val="dk1"/>
              </a:buClr>
              <a:buSzPts val="2500"/>
              <a:buChar char="–"/>
              <a:defRPr sz="2500"/>
            </a:lvl4pPr>
            <a:lvl5pPr marL="2286000" lvl="4" indent="-387350" algn="l">
              <a:lnSpc>
                <a:spcPct val="100000"/>
              </a:lnSpc>
              <a:spcBef>
                <a:spcPts val="500"/>
              </a:spcBef>
              <a:spcAft>
                <a:spcPts val="0"/>
              </a:spcAft>
              <a:buClr>
                <a:schemeClr val="dk1"/>
              </a:buClr>
              <a:buSzPts val="2500"/>
              <a:buChar char="»"/>
              <a:defRPr sz="25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51" name="Google Shape;51;p38"/>
          <p:cNvSpPr txBox="1">
            <a:spLocks noGrp="1"/>
          </p:cNvSpPr>
          <p:nvPr>
            <p:ph type="sldNum" idx="12"/>
          </p:nvPr>
        </p:nvSpPr>
        <p:spPr>
          <a:xfrm>
            <a:off x="400920" y="8562289"/>
            <a:ext cx="1194209" cy="391706"/>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spañol">
  <p:cSld name="español">
    <p:spTree>
      <p:nvGrpSpPr>
        <p:cNvPr id="1" name="Shape 52"/>
        <p:cNvGrpSpPr/>
        <p:nvPr/>
      </p:nvGrpSpPr>
      <p:grpSpPr>
        <a:xfrm>
          <a:off x="0" y="0"/>
          <a:ext cx="0" cy="0"/>
          <a:chOff x="0" y="0"/>
          <a:chExt cx="0" cy="0"/>
        </a:xfrm>
      </p:grpSpPr>
      <p:pic>
        <p:nvPicPr>
          <p:cNvPr id="53" name="Google Shape;53;g18770ca39ef_0_611"/>
          <p:cNvPicPr preferRelativeResize="0"/>
          <p:nvPr/>
        </p:nvPicPr>
        <p:blipFill rotWithShape="1">
          <a:blip r:embed="rId2">
            <a:alphaModFix/>
          </a:blip>
          <a:srcRect/>
          <a:stretch/>
        </p:blipFill>
        <p:spPr>
          <a:xfrm>
            <a:off x="5136449" y="3389538"/>
            <a:ext cx="5984675" cy="2364925"/>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3"/>
          <p:cNvSpPr txBox="1">
            <a:spLocks noGrp="1"/>
          </p:cNvSpPr>
          <p:nvPr>
            <p:ph type="title"/>
          </p:nvPr>
        </p:nvSpPr>
        <p:spPr>
          <a:xfrm>
            <a:off x="812880" y="366713"/>
            <a:ext cx="14631829" cy="1524000"/>
          </a:xfrm>
          <a:prstGeom prst="rect">
            <a:avLst/>
          </a:prstGeom>
          <a:noFill/>
          <a:ln>
            <a:noFill/>
          </a:ln>
        </p:spPr>
        <p:txBody>
          <a:bodyPr spcFirstLastPara="1" wrap="square" lIns="91425" tIns="45700" rIns="91425" bIns="45700" anchor="ctr" anchorCtr="0">
            <a:normAutofit/>
          </a:bodyPr>
          <a:lstStyle>
            <a:lvl1pPr marR="0" lvl="0" algn="l" rtl="0">
              <a:lnSpc>
                <a:spcPct val="100000"/>
              </a:lnSpc>
              <a:spcBef>
                <a:spcPts val="0"/>
              </a:spcBef>
              <a:spcAft>
                <a:spcPts val="0"/>
              </a:spcAft>
              <a:buClr>
                <a:srgbClr val="B9C800"/>
              </a:buClr>
              <a:buSzPts val="4400"/>
              <a:buFont typeface="Arial"/>
              <a:buNone/>
              <a:defRPr sz="4400" b="0" i="0" u="none" strike="noStrike" cap="none">
                <a:solidFill>
                  <a:srgbClr val="B9C8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33"/>
          <p:cNvSpPr txBox="1">
            <a:spLocks noGrp="1"/>
          </p:cNvSpPr>
          <p:nvPr>
            <p:ph type="body" idx="1"/>
          </p:nvPr>
        </p:nvSpPr>
        <p:spPr>
          <a:xfrm>
            <a:off x="812880" y="2133600"/>
            <a:ext cx="14631829" cy="6034088"/>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00000"/>
              </a:lnSpc>
              <a:spcBef>
                <a:spcPts val="32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33"/>
          <p:cNvSpPr txBox="1">
            <a:spLocks noGrp="1"/>
          </p:cNvSpPr>
          <p:nvPr>
            <p:ph type="sldNum" idx="12"/>
          </p:nvPr>
        </p:nvSpPr>
        <p:spPr>
          <a:xfrm>
            <a:off x="400959" y="8562289"/>
            <a:ext cx="1194326" cy="391706"/>
          </a:xfrm>
          <a:prstGeom prst="rect">
            <a:avLst/>
          </a:prstGeom>
          <a:noFill/>
          <a:ln>
            <a:noFill/>
          </a:ln>
        </p:spPr>
        <p:txBody>
          <a:bodyPr spcFirstLastPara="1" wrap="square" lIns="91425" tIns="45700" rIns="91425" bIns="45700" anchor="ctr" anchorCtr="0">
            <a:noAutofit/>
          </a:bodyPr>
          <a:lstStyle>
            <a:lvl1pPr marL="0" marR="0" lvl="0" indent="0" algn="l" rtl="0">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400"/>
              <a:buFont typeface="Arial"/>
              <a:buNone/>
              <a:defRPr sz="1400" b="0" i="0" u="none" strike="noStrike" cap="none">
                <a:solidFill>
                  <a:srgbClr val="8B8A88"/>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s-ES"/>
              <a:t>‹Nº›</a:t>
            </a:fld>
            <a:endParaRPr/>
          </a:p>
        </p:txBody>
      </p:sp>
    </p:spTree>
  </p:cSld>
  <p:clrMap bg1="lt1" tx1="dk1" bg2="dk2" tx2="lt2" accent1="accent1" accent2="accent2" accent3="accent3" accent4="accent4" accent5="accent5" accent6="accent6" hlink="hlink" folHlink="folHlink"/>
  <p:sldLayoutIdLst>
    <p:sldLayoutId id="2147483654" r:id="rId1"/>
    <p:sldLayoutId id="2147483651" r:id="rId2"/>
    <p:sldLayoutId id="2147483652" r:id="rId3"/>
    <p:sldLayoutId id="2147483653"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880" userDrawn="1">
          <p15:clr>
            <a:srgbClr val="F26B43"/>
          </p15:clr>
        </p15:guide>
        <p15:guide id="2" pos="512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g15d2f21b58f_0_296"/>
          <p:cNvSpPr/>
          <p:nvPr/>
        </p:nvSpPr>
        <p:spPr>
          <a:xfrm>
            <a:off x="-365450" y="7362600"/>
            <a:ext cx="10895400" cy="1439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s-ES" sz="3600" b="1" i="0" u="none" strike="noStrike" cap="none" dirty="0">
                <a:solidFill>
                  <a:schemeClr val="dk1"/>
                </a:solidFill>
                <a:latin typeface="Arial"/>
                <a:ea typeface="Arial"/>
                <a:cs typeface="Arial"/>
                <a:sym typeface="Arial"/>
              </a:rPr>
              <a:t>PDL de Servicios de Atención a la Clientela</a:t>
            </a:r>
            <a:endParaRPr sz="3600" b="1" i="0" u="none" strike="noStrike" cap="none" dirty="0">
              <a:solidFill>
                <a:srgbClr val="2B1F14"/>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00"/>
              <a:buFont typeface="Arial"/>
              <a:buNone/>
            </a:pPr>
            <a:r>
              <a:rPr lang="es-ES" sz="2400" b="1" i="0" u="none" strike="noStrike" cap="none" dirty="0">
                <a:solidFill>
                  <a:srgbClr val="2B1F14"/>
                </a:solidFill>
                <a:latin typeface="Arial"/>
                <a:ea typeface="Arial"/>
                <a:cs typeface="Arial"/>
                <a:sym typeface="Arial"/>
              </a:rPr>
              <a:t>Comparecencia en el Congreso de los Diputados</a:t>
            </a:r>
          </a:p>
          <a:p>
            <a:pPr marL="0" marR="0" lvl="0" indent="0" algn="ctr" rtl="0">
              <a:lnSpc>
                <a:spcPct val="100000"/>
              </a:lnSpc>
              <a:spcBef>
                <a:spcPts val="0"/>
              </a:spcBef>
              <a:spcAft>
                <a:spcPts val="0"/>
              </a:spcAft>
              <a:buClr>
                <a:srgbClr val="000000"/>
              </a:buClr>
              <a:buSzPts val="4000"/>
              <a:buFont typeface="Arial"/>
              <a:buNone/>
            </a:pPr>
            <a:r>
              <a:rPr lang="es-ES" sz="2400" b="1" i="0" u="none" strike="noStrike" cap="none" dirty="0">
                <a:solidFill>
                  <a:srgbClr val="2B1F14"/>
                </a:solidFill>
                <a:latin typeface="Arial"/>
                <a:ea typeface="Arial"/>
                <a:cs typeface="Arial"/>
                <a:sym typeface="Arial"/>
              </a:rPr>
              <a:t> (</a:t>
            </a:r>
            <a:r>
              <a:rPr lang="es-ES" sz="2400" b="1" dirty="0">
                <a:solidFill>
                  <a:srgbClr val="2B1F14"/>
                </a:solidFill>
              </a:rPr>
              <a:t>16</a:t>
            </a:r>
            <a:r>
              <a:rPr lang="es-ES" sz="2400" b="1" i="0" u="none" strike="noStrike" cap="none" dirty="0">
                <a:solidFill>
                  <a:srgbClr val="2B1F14"/>
                </a:solidFill>
                <a:latin typeface="Arial"/>
                <a:ea typeface="Arial"/>
                <a:cs typeface="Arial"/>
                <a:sym typeface="Arial"/>
              </a:rPr>
              <a:t> de </a:t>
            </a:r>
            <a:r>
              <a:rPr lang="es-ES" sz="2400" b="1" dirty="0">
                <a:solidFill>
                  <a:srgbClr val="2B1F14"/>
                </a:solidFill>
              </a:rPr>
              <a:t>octubre </a:t>
            </a:r>
            <a:r>
              <a:rPr lang="es-ES" sz="2400" b="1" i="0" u="none" strike="noStrike" cap="none" dirty="0">
                <a:solidFill>
                  <a:srgbClr val="2B1F14"/>
                </a:solidFill>
                <a:latin typeface="Arial"/>
                <a:ea typeface="Arial"/>
                <a:cs typeface="Arial"/>
                <a:sym typeface="Arial"/>
              </a:rPr>
              <a:t>de 2025)</a:t>
            </a:r>
            <a:endParaRPr sz="2400" b="1" i="0" u="none" strike="noStrike" cap="none" dirty="0">
              <a:solidFill>
                <a:srgbClr val="2B1F14"/>
              </a:solidFill>
              <a:latin typeface="Arial"/>
              <a:ea typeface="Arial"/>
              <a:cs typeface="Arial"/>
              <a:sym typeface="Arial"/>
            </a:endParaRPr>
          </a:p>
        </p:txBody>
      </p:sp>
      <p:sp>
        <p:nvSpPr>
          <p:cNvPr id="4" name="CuadroTexto 3">
            <a:extLst>
              <a:ext uri="{FF2B5EF4-FFF2-40B4-BE49-F238E27FC236}">
                <a16:creationId xmlns:a16="http://schemas.microsoft.com/office/drawing/2014/main" id="{EB586F19-81D7-4F8B-6D88-89D788C0AD4B}"/>
              </a:ext>
            </a:extLst>
          </p:cNvPr>
          <p:cNvSpPr txBox="1"/>
          <p:nvPr/>
        </p:nvSpPr>
        <p:spPr>
          <a:xfrm>
            <a:off x="1651000" y="3021112"/>
            <a:ext cx="10363200" cy="1077218"/>
          </a:xfrm>
          <a:prstGeom prst="rect">
            <a:avLst/>
          </a:prstGeom>
          <a:noFill/>
        </p:spPr>
        <p:txBody>
          <a:bodyPr wrap="square">
            <a:spAutoFit/>
          </a:bodyPr>
          <a:lstStyle/>
          <a:p>
            <a:pPr marL="0" lvl="0" indent="0" algn="l" rtl="0">
              <a:lnSpc>
                <a:spcPct val="100000"/>
              </a:lnSpc>
              <a:spcBef>
                <a:spcPts val="0"/>
              </a:spcBef>
              <a:spcAft>
                <a:spcPts val="0"/>
              </a:spcAft>
              <a:buClr>
                <a:schemeClr val="dk1"/>
              </a:buClr>
              <a:buSzPts val="3200"/>
              <a:buNone/>
            </a:pPr>
            <a:r>
              <a:rPr lang="es-ES" sz="3200" b="1" dirty="0"/>
              <a:t>José Francisco Rodríguez </a:t>
            </a:r>
          </a:p>
          <a:p>
            <a:pPr marL="0" lvl="0" indent="0" algn="l" rtl="0">
              <a:lnSpc>
                <a:spcPct val="100000"/>
              </a:lnSpc>
              <a:spcBef>
                <a:spcPts val="0"/>
              </a:spcBef>
              <a:spcAft>
                <a:spcPts val="0"/>
              </a:spcAft>
              <a:buClr>
                <a:schemeClr val="dk1"/>
              </a:buClr>
              <a:buSzPts val="3200"/>
              <a:buNone/>
            </a:pPr>
            <a:r>
              <a:rPr lang="es-ES" sz="3200" b="1" dirty="0"/>
              <a:t>Presidente AEERC</a:t>
            </a:r>
            <a:endParaRPr lang="es-ES" sz="3200" b="1" dirty="0">
              <a:solidFill>
                <a:srgbClr val="7F7F7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7904DD63-786D-54D5-3698-8E5CCBAAA1C1}"/>
            </a:ext>
          </a:extLst>
        </p:cNvPr>
        <p:cNvGrpSpPr/>
        <p:nvPr/>
      </p:nvGrpSpPr>
      <p:grpSpPr>
        <a:xfrm>
          <a:off x="0" y="0"/>
          <a:ext cx="0" cy="0"/>
          <a:chOff x="0" y="0"/>
          <a:chExt cx="0" cy="0"/>
        </a:xfrm>
      </p:grpSpPr>
      <p:sp>
        <p:nvSpPr>
          <p:cNvPr id="145" name="Google Shape;145;g2c46f771a95_0_0">
            <a:extLst>
              <a:ext uri="{FF2B5EF4-FFF2-40B4-BE49-F238E27FC236}">
                <a16:creationId xmlns:a16="http://schemas.microsoft.com/office/drawing/2014/main" id="{451B459D-1FEA-8EF3-198F-5C680AE5A1DE}"/>
              </a:ext>
            </a:extLst>
          </p:cNvPr>
          <p:cNvSpPr txBox="1">
            <a:spLocks noGrp="1"/>
          </p:cNvSpPr>
          <p:nvPr>
            <p:ph type="body" idx="4294967295"/>
          </p:nvPr>
        </p:nvSpPr>
        <p:spPr>
          <a:xfrm>
            <a:off x="1721800" y="420300"/>
            <a:ext cx="14162400" cy="4176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3200"/>
              <a:buNone/>
            </a:pPr>
            <a:r>
              <a:rPr lang="es-ES" sz="4000" b="1" dirty="0"/>
              <a:t>Principales Preocupaciones de la Industria</a:t>
            </a:r>
            <a:endParaRPr sz="4000" b="1" dirty="0">
              <a:solidFill>
                <a:srgbClr val="7F7F7F"/>
              </a:solidFill>
            </a:endParaRPr>
          </a:p>
        </p:txBody>
      </p:sp>
      <p:sp>
        <p:nvSpPr>
          <p:cNvPr id="146" name="Google Shape;146;g2c46f771a95_0_0">
            <a:extLst>
              <a:ext uri="{FF2B5EF4-FFF2-40B4-BE49-F238E27FC236}">
                <a16:creationId xmlns:a16="http://schemas.microsoft.com/office/drawing/2014/main" id="{8B7C610C-7703-0963-E4BF-84077F1EEEC0}"/>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10</a:t>
            </a:fld>
            <a:endParaRPr/>
          </a:p>
        </p:txBody>
      </p:sp>
      <p:sp>
        <p:nvSpPr>
          <p:cNvPr id="147" name="Google Shape;147;g2c46f771a95_0_0">
            <a:extLst>
              <a:ext uri="{FF2B5EF4-FFF2-40B4-BE49-F238E27FC236}">
                <a16:creationId xmlns:a16="http://schemas.microsoft.com/office/drawing/2014/main" id="{EACA9B87-BCF2-AF35-D150-67B89C148741}"/>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76CC09A0-A881-7863-DE60-14E498018E45}"/>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dirty="0">
                <a:solidFill>
                  <a:srgbClr val="C00000"/>
                </a:solidFill>
              </a:rPr>
              <a:t>3</a:t>
            </a:r>
            <a:endParaRPr sz="1400" b="0" i="0" u="none" strike="noStrike" cap="none" dirty="0">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4CC8AEC0-327C-F706-76B5-16ECF7872FA0}"/>
              </a:ext>
            </a:extLst>
          </p:cNvPr>
          <p:cNvSpPr txBox="1"/>
          <p:nvPr/>
        </p:nvSpPr>
        <p:spPr>
          <a:xfrm>
            <a:off x="777240" y="1508870"/>
            <a:ext cx="14980285" cy="6690250"/>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8. Evaluación y Auditoría (art. 21, 22)</a:t>
            </a: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El PDL incluye un error de concepto ya que </a:t>
            </a:r>
            <a:r>
              <a:rPr lang="es-ES" sz="2400" b="1" dirty="0">
                <a:solidFill>
                  <a:srgbClr val="2B1F14"/>
                </a:solidFill>
              </a:rPr>
              <a:t>la ENAC no puede acreditar empresas auditoras </a:t>
            </a:r>
            <a:r>
              <a:rPr lang="es-ES" sz="2400" dirty="0">
                <a:solidFill>
                  <a:srgbClr val="2B1F14"/>
                </a:solidFill>
              </a:rPr>
              <a:t>para realizar esta actividad </a:t>
            </a:r>
            <a:r>
              <a:rPr lang="es-ES" sz="2400" b="1" dirty="0">
                <a:solidFill>
                  <a:srgbClr val="2B1F14"/>
                </a:solidFill>
              </a:rPr>
              <a:t>hasta que la Asociación Española de Normalización (UNE) publique una norma </a:t>
            </a:r>
            <a:r>
              <a:rPr lang="es-ES" sz="2400" dirty="0">
                <a:solidFill>
                  <a:srgbClr val="2B1F14"/>
                </a:solidFill>
              </a:rPr>
              <a:t>que regule los aspectos técnicos a evaluar y sus métricas. </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Con carácter general, </a:t>
            </a:r>
            <a:r>
              <a:rPr lang="es-ES" sz="2400" b="1" dirty="0">
                <a:solidFill>
                  <a:srgbClr val="2B1F14"/>
                </a:solidFill>
              </a:rPr>
              <a:t>los “parámetros mínimos de calidad”, </a:t>
            </a:r>
            <a:r>
              <a:rPr lang="es-ES" sz="2400" dirty="0">
                <a:solidFill>
                  <a:srgbClr val="2B1F14"/>
                </a:solidFill>
              </a:rPr>
              <a:t>incluidos en el Capítulo II del PDL, </a:t>
            </a:r>
            <a:r>
              <a:rPr lang="es-ES" sz="2400" b="1" dirty="0">
                <a:solidFill>
                  <a:srgbClr val="2B1F14"/>
                </a:solidFill>
              </a:rPr>
              <a:t>están redactados sin concreción,</a:t>
            </a:r>
            <a:r>
              <a:rPr lang="es-ES" sz="2400" dirty="0">
                <a:solidFill>
                  <a:srgbClr val="2B1F14"/>
                </a:solidFill>
              </a:rPr>
              <a:t> de modo que no se pueden establecer métricas concretas para su posterior evaluación (Artículo 21) y Auditoría (Artículo 22). </a:t>
            </a: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Es necesario realizar un ejercicio de concreción, estableciendo métricas </a:t>
            </a:r>
            <a:r>
              <a:rPr lang="es-ES" sz="2400" dirty="0">
                <a:solidFill>
                  <a:srgbClr val="2B1F14"/>
                </a:solidFill>
              </a:rPr>
              <a:t>determinadas derivadas de los “parámetros” del Capítulo II, a fin de garantizar un sistema de evaluación medible, auditable, homogéneo y comparable entre empresas del mercado. </a:t>
            </a:r>
            <a:r>
              <a:rPr lang="es-ES" sz="2400" b="1" dirty="0">
                <a:solidFill>
                  <a:srgbClr val="2B1F14"/>
                </a:solidFill>
              </a:rPr>
              <a:t>De otro modo </a:t>
            </a:r>
            <a:r>
              <a:rPr lang="es-ES" sz="2400" dirty="0">
                <a:solidFill>
                  <a:srgbClr val="2B1F14"/>
                </a:solidFill>
              </a:rPr>
              <a:t>se establece un </a:t>
            </a:r>
            <a:r>
              <a:rPr lang="es-ES" sz="2400" b="1" dirty="0">
                <a:solidFill>
                  <a:srgbClr val="2B1F14"/>
                </a:solidFill>
              </a:rPr>
              <a:t>entorno heterogéneo y de potencial inseguridad jurídica </a:t>
            </a:r>
            <a:r>
              <a:rPr lang="es-ES" sz="2400" dirty="0">
                <a:solidFill>
                  <a:srgbClr val="2B1F14"/>
                </a:solidFill>
              </a:rPr>
              <a:t>en la aplicación práctica de esta Ley. </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Por tanto, sería necesario incluir alguna redacción en el PDL en el sentido de que </a:t>
            </a:r>
            <a:r>
              <a:rPr lang="es-ES" sz="2400" b="1" dirty="0">
                <a:solidFill>
                  <a:srgbClr val="2B1F14"/>
                </a:solidFill>
              </a:rPr>
              <a:t>UNE elabore una norma a fin de que, posteriormente, ENAC pueda acreditar empresas auditoras</a:t>
            </a:r>
            <a:r>
              <a:rPr lang="es-ES" sz="2400" dirty="0">
                <a:solidFill>
                  <a:srgbClr val="2B1F14"/>
                </a:solidFill>
              </a:rPr>
              <a:t>. En su defecto, desde AEERC entendemos que si no se aborda dicha norma UNE sería preferible eliminar la obligación de acreditación de auditoras por parte de la ENAC, ya que no existiría un marco para hacerlo. Por ello solicitamos que esta Ley no entre en vigor hasta que no se definan y publiquen los indicadores y procedimiento.</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extLst>
      <p:ext uri="{BB962C8B-B14F-4D97-AF65-F5344CB8AC3E}">
        <p14:creationId xmlns:p14="http://schemas.microsoft.com/office/powerpoint/2010/main" val="460445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F706EA5E-897E-7FEF-B138-F4330EDAFD03}"/>
            </a:ext>
          </a:extLst>
        </p:cNvPr>
        <p:cNvGrpSpPr/>
        <p:nvPr/>
      </p:nvGrpSpPr>
      <p:grpSpPr>
        <a:xfrm>
          <a:off x="0" y="0"/>
          <a:ext cx="0" cy="0"/>
          <a:chOff x="0" y="0"/>
          <a:chExt cx="0" cy="0"/>
        </a:xfrm>
      </p:grpSpPr>
      <p:sp>
        <p:nvSpPr>
          <p:cNvPr id="145" name="Google Shape;145;g2c46f771a95_0_0">
            <a:extLst>
              <a:ext uri="{FF2B5EF4-FFF2-40B4-BE49-F238E27FC236}">
                <a16:creationId xmlns:a16="http://schemas.microsoft.com/office/drawing/2014/main" id="{88F3B41A-9074-8702-9C1F-E26EE14E7BC9}"/>
              </a:ext>
            </a:extLst>
          </p:cNvPr>
          <p:cNvSpPr txBox="1">
            <a:spLocks noGrp="1"/>
          </p:cNvSpPr>
          <p:nvPr>
            <p:ph type="body" idx="4294967295"/>
          </p:nvPr>
        </p:nvSpPr>
        <p:spPr>
          <a:xfrm>
            <a:off x="1721800" y="420300"/>
            <a:ext cx="14162400" cy="4176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3200"/>
              <a:buNone/>
            </a:pPr>
            <a:r>
              <a:rPr lang="es-ES" sz="4000" b="1" dirty="0"/>
              <a:t>Principales Preocupaciones de la Industria</a:t>
            </a:r>
            <a:endParaRPr sz="4000" b="1" dirty="0">
              <a:solidFill>
                <a:srgbClr val="7F7F7F"/>
              </a:solidFill>
            </a:endParaRPr>
          </a:p>
        </p:txBody>
      </p:sp>
      <p:sp>
        <p:nvSpPr>
          <p:cNvPr id="146" name="Google Shape;146;g2c46f771a95_0_0">
            <a:extLst>
              <a:ext uri="{FF2B5EF4-FFF2-40B4-BE49-F238E27FC236}">
                <a16:creationId xmlns:a16="http://schemas.microsoft.com/office/drawing/2014/main" id="{03DBFA2F-A53A-91F2-1C47-A8C70FE0F399}"/>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11</a:t>
            </a:fld>
            <a:endParaRPr/>
          </a:p>
        </p:txBody>
      </p:sp>
      <p:sp>
        <p:nvSpPr>
          <p:cNvPr id="147" name="Google Shape;147;g2c46f771a95_0_0">
            <a:extLst>
              <a:ext uri="{FF2B5EF4-FFF2-40B4-BE49-F238E27FC236}">
                <a16:creationId xmlns:a16="http://schemas.microsoft.com/office/drawing/2014/main" id="{31823FC4-8E30-4107-4E28-CBCA51CC2DE9}"/>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3800D2DB-A23A-40A1-ECA6-54A798E1A26B}"/>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dirty="0">
                <a:solidFill>
                  <a:srgbClr val="C00000"/>
                </a:solidFill>
              </a:rPr>
              <a:t>3</a:t>
            </a:r>
            <a:endParaRPr sz="1400" b="0" i="0" u="none" strike="noStrike" cap="none" dirty="0">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EF55FDFC-39CF-0C07-B1FC-3C25C84B0130}"/>
              </a:ext>
            </a:extLst>
          </p:cNvPr>
          <p:cNvSpPr txBox="1"/>
          <p:nvPr/>
        </p:nvSpPr>
        <p:spPr>
          <a:xfrm>
            <a:off x="777240" y="1508870"/>
            <a:ext cx="14980285" cy="6690250"/>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9. Entrada en Vigor 6 meses (Disposición Transitoria Única)</a:t>
            </a:r>
            <a:endParaRPr lang="es-ES" sz="2400" dirty="0">
              <a:solidFill>
                <a:srgbClr val="2B1F14"/>
              </a:solidFill>
            </a:endParaRPr>
          </a:p>
          <a:p>
            <a:pPr marL="495300" indent="-457200">
              <a:spcAft>
                <a:spcPts val="1200"/>
              </a:spcAft>
              <a:buClr>
                <a:srgbClr val="2B1F14"/>
              </a:buClr>
              <a:buSzPts val="3000"/>
              <a:buFont typeface="Arial" panose="020B0604020202020204" pitchFamily="34" charset="0"/>
              <a:buChar char="•"/>
            </a:pPr>
            <a:r>
              <a:rPr lang="es-ES" sz="2400" dirty="0">
                <a:solidFill>
                  <a:srgbClr val="2B1F14"/>
                </a:solidFill>
              </a:rPr>
              <a:t>El plazo de </a:t>
            </a:r>
            <a:r>
              <a:rPr lang="es-ES" sz="2400" b="1" dirty="0">
                <a:solidFill>
                  <a:srgbClr val="2B1F14"/>
                </a:solidFill>
              </a:rPr>
              <a:t>entrada en vigor, de 6 meses</a:t>
            </a:r>
            <a:r>
              <a:rPr lang="es-ES" sz="2400" dirty="0">
                <a:solidFill>
                  <a:srgbClr val="2B1F14"/>
                </a:solidFill>
              </a:rPr>
              <a:t>, es absolutamente insuficiente debido al profundo impacto que la Ley tendrá en las empresas para que puedan adaptarse.</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El </a:t>
            </a:r>
            <a:r>
              <a:rPr lang="es-ES" sz="2400" b="1" dirty="0">
                <a:solidFill>
                  <a:srgbClr val="2B1F14"/>
                </a:solidFill>
              </a:rPr>
              <a:t>impacto en los procedimientos </a:t>
            </a:r>
            <a:r>
              <a:rPr lang="es-ES" sz="2400" dirty="0">
                <a:solidFill>
                  <a:srgbClr val="2B1F14"/>
                </a:solidFill>
              </a:rPr>
              <a:t>que obliga la futura Ley y la </a:t>
            </a:r>
            <a:r>
              <a:rPr lang="es-ES" sz="2400" b="1" dirty="0">
                <a:solidFill>
                  <a:srgbClr val="2B1F14"/>
                </a:solidFill>
              </a:rPr>
              <a:t>falta de una norma UNE </a:t>
            </a:r>
            <a:r>
              <a:rPr lang="es-ES" sz="2400" dirty="0">
                <a:solidFill>
                  <a:srgbClr val="2B1F14"/>
                </a:solidFill>
              </a:rPr>
              <a:t>que clarifique los cambios a implementar, serán </a:t>
            </a:r>
            <a:r>
              <a:rPr lang="es-ES" sz="2400" b="1" dirty="0">
                <a:solidFill>
                  <a:srgbClr val="2B1F14"/>
                </a:solidFill>
              </a:rPr>
              <a:t>considerables para las empresas</a:t>
            </a:r>
            <a:r>
              <a:rPr lang="es-ES" sz="2400" dirty="0">
                <a:solidFill>
                  <a:srgbClr val="2B1F14"/>
                </a:solidFill>
              </a:rPr>
              <a:t>.</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proponemos que deberían ser </a:t>
            </a:r>
            <a:r>
              <a:rPr lang="es-ES" sz="2400" b="1" dirty="0">
                <a:solidFill>
                  <a:srgbClr val="2B1F14"/>
                </a:solidFill>
              </a:rPr>
              <a:t>12 meses</a:t>
            </a:r>
            <a:r>
              <a:rPr lang="es-ES" sz="2400" dirty="0">
                <a:solidFill>
                  <a:srgbClr val="2B1F14"/>
                </a:solidFill>
              </a:rPr>
              <a:t>, </a:t>
            </a:r>
            <a:r>
              <a:rPr lang="es-ES" sz="2400" b="1" dirty="0">
                <a:solidFill>
                  <a:srgbClr val="2B1F14"/>
                </a:solidFill>
              </a:rPr>
              <a:t>desde la creación de una norma UNE,</a:t>
            </a:r>
            <a:r>
              <a:rPr lang="es-ES" sz="2400" dirty="0">
                <a:solidFill>
                  <a:srgbClr val="2B1F14"/>
                </a:solidFill>
              </a:rPr>
              <a:t> ya que, de otro modo, se podrían producir prácticas heterogéneas en el mercado y la correspondiente inseguridad jurídica para las empresas.</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a:p>
            <a:pPr marL="38100">
              <a:spcAft>
                <a:spcPts val="1200"/>
              </a:spcAft>
              <a:buClr>
                <a:srgbClr val="2B1F14"/>
              </a:buClr>
              <a:buSzPts val="3000"/>
            </a:pPr>
            <a:r>
              <a:rPr lang="es-ES" sz="2400" b="1" dirty="0">
                <a:solidFill>
                  <a:srgbClr val="C00000"/>
                </a:solidFill>
              </a:rPr>
              <a:t>10. SAC del Sector Financiero (Disposición Derogatoria Única)</a:t>
            </a: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Incluye la derogación de normas previamente existentes, relativas al sector financiero. </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De la redacción de la normativa sectorial y el nuevo PDL (carácter supletorio) , </a:t>
            </a:r>
            <a:r>
              <a:rPr lang="es-ES" sz="2400" b="1" dirty="0">
                <a:solidFill>
                  <a:srgbClr val="2B1F14"/>
                </a:solidFill>
              </a:rPr>
              <a:t>no quedan claros los roles que deben desempeñar los Servicios de Atención al Cliente (SAC)</a:t>
            </a:r>
            <a:r>
              <a:rPr lang="es-ES" sz="2400" dirty="0">
                <a:solidFill>
                  <a:srgbClr val="2B1F14"/>
                </a:solidFill>
              </a:rPr>
              <a:t> oficiales </a:t>
            </a:r>
            <a:r>
              <a:rPr lang="es-ES" sz="2400" b="1" dirty="0">
                <a:solidFill>
                  <a:srgbClr val="2B1F14"/>
                </a:solidFill>
              </a:rPr>
              <a:t>y los “</a:t>
            </a:r>
            <a:r>
              <a:rPr lang="es-ES" sz="2400" b="1" dirty="0" err="1">
                <a:solidFill>
                  <a:srgbClr val="2B1F14"/>
                </a:solidFill>
              </a:rPr>
              <a:t>contact</a:t>
            </a:r>
            <a:r>
              <a:rPr lang="es-ES" sz="2400" b="1" dirty="0">
                <a:solidFill>
                  <a:srgbClr val="2B1F14"/>
                </a:solidFill>
              </a:rPr>
              <a:t> center (CC)” de las EEFF</a:t>
            </a:r>
            <a:r>
              <a:rPr lang="es-ES" sz="2400" dirty="0">
                <a:solidFill>
                  <a:srgbClr val="2B1F14"/>
                </a:solidFill>
              </a:rPr>
              <a:t>, pudiéndose producir un “conflicto de intereses” entre ambos, siendo conveniente determinar con claridad qué papel debe realizar cada uno de dichos departamentos.</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extLst>
      <p:ext uri="{BB962C8B-B14F-4D97-AF65-F5344CB8AC3E}">
        <p14:creationId xmlns:p14="http://schemas.microsoft.com/office/powerpoint/2010/main" val="3277634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C8BA7A15-8A69-5A6F-2461-0BEA725EBCB3}"/>
            </a:ext>
          </a:extLst>
        </p:cNvPr>
        <p:cNvGrpSpPr/>
        <p:nvPr/>
      </p:nvGrpSpPr>
      <p:grpSpPr>
        <a:xfrm>
          <a:off x="0" y="0"/>
          <a:ext cx="0" cy="0"/>
          <a:chOff x="0" y="0"/>
          <a:chExt cx="0" cy="0"/>
        </a:xfrm>
      </p:grpSpPr>
      <p:sp>
        <p:nvSpPr>
          <p:cNvPr id="145" name="Google Shape;145;g2c46f771a95_0_0">
            <a:extLst>
              <a:ext uri="{FF2B5EF4-FFF2-40B4-BE49-F238E27FC236}">
                <a16:creationId xmlns:a16="http://schemas.microsoft.com/office/drawing/2014/main" id="{FF59A323-C1D8-EF10-4350-3826EC7A85EF}"/>
              </a:ext>
            </a:extLst>
          </p:cNvPr>
          <p:cNvSpPr txBox="1">
            <a:spLocks noGrp="1"/>
          </p:cNvSpPr>
          <p:nvPr>
            <p:ph type="body" idx="4294967295"/>
          </p:nvPr>
        </p:nvSpPr>
        <p:spPr>
          <a:xfrm>
            <a:off x="1721800" y="420300"/>
            <a:ext cx="14162400" cy="4176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3200"/>
              <a:buNone/>
            </a:pPr>
            <a:r>
              <a:rPr lang="es-ES" sz="4000" b="1" dirty="0"/>
              <a:t>Conclusiones</a:t>
            </a:r>
            <a:endParaRPr sz="4000" b="1" dirty="0">
              <a:solidFill>
                <a:srgbClr val="7F7F7F"/>
              </a:solidFill>
            </a:endParaRPr>
          </a:p>
        </p:txBody>
      </p:sp>
      <p:sp>
        <p:nvSpPr>
          <p:cNvPr id="146" name="Google Shape;146;g2c46f771a95_0_0">
            <a:extLst>
              <a:ext uri="{FF2B5EF4-FFF2-40B4-BE49-F238E27FC236}">
                <a16:creationId xmlns:a16="http://schemas.microsoft.com/office/drawing/2014/main" id="{52FFEF45-16BF-BC51-61CC-43A5D4FD24E2}"/>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12</a:t>
            </a:fld>
            <a:endParaRPr/>
          </a:p>
        </p:txBody>
      </p:sp>
      <p:sp>
        <p:nvSpPr>
          <p:cNvPr id="147" name="Google Shape;147;g2c46f771a95_0_0">
            <a:extLst>
              <a:ext uri="{FF2B5EF4-FFF2-40B4-BE49-F238E27FC236}">
                <a16:creationId xmlns:a16="http://schemas.microsoft.com/office/drawing/2014/main" id="{425C0AA6-95CD-1762-D568-2953AB6C2131}"/>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D8ACE234-7676-2518-1F60-B5817A3DC649}"/>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dirty="0">
                <a:solidFill>
                  <a:srgbClr val="C00000"/>
                </a:solidFill>
              </a:rPr>
              <a:t>4</a:t>
            </a:r>
            <a:endParaRPr sz="1400" b="0" i="0" u="none" strike="noStrike" cap="none" dirty="0">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FEA1C43F-837C-15C1-76E7-15072220A700}"/>
              </a:ext>
            </a:extLst>
          </p:cNvPr>
          <p:cNvSpPr txBox="1"/>
          <p:nvPr/>
        </p:nvSpPr>
        <p:spPr>
          <a:xfrm>
            <a:off x="777240" y="1508870"/>
            <a:ext cx="14980285" cy="6690250"/>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err="1">
                <a:solidFill>
                  <a:srgbClr val="C00000"/>
                </a:solidFill>
              </a:rPr>
              <a:t>Hiperregulación</a:t>
            </a:r>
            <a:r>
              <a:rPr lang="es-ES" sz="2400" b="1" dirty="0">
                <a:solidFill>
                  <a:srgbClr val="C00000"/>
                </a:solidFill>
              </a:rPr>
              <a:t> e Inseguridad Jurídica</a:t>
            </a:r>
            <a:endParaRPr lang="es-ES" sz="2400" dirty="0">
              <a:solidFill>
                <a:srgbClr val="2B1F14"/>
              </a:solidFill>
            </a:endParaRPr>
          </a:p>
          <a:p>
            <a:pPr marL="38100">
              <a:spcAft>
                <a:spcPts val="1200"/>
              </a:spcAft>
              <a:buClr>
                <a:srgbClr val="2B1F14"/>
              </a:buClr>
              <a:buSzPts val="3000"/>
            </a:pPr>
            <a:r>
              <a:rPr lang="es-ES" sz="2400" b="1" dirty="0">
                <a:solidFill>
                  <a:srgbClr val="2B1F14"/>
                </a:solidFill>
              </a:rPr>
              <a:t>Manifestamos la preocupación del sector por la </a:t>
            </a:r>
            <a:r>
              <a:rPr lang="es-ES" sz="2400" b="1" dirty="0" err="1">
                <a:solidFill>
                  <a:srgbClr val="2B1F14"/>
                </a:solidFill>
              </a:rPr>
              <a:t>hiperregulación</a:t>
            </a:r>
            <a:r>
              <a:rPr lang="es-ES" sz="2400" b="1" dirty="0">
                <a:solidFill>
                  <a:srgbClr val="2B1F14"/>
                </a:solidFill>
              </a:rPr>
              <a:t> </a:t>
            </a:r>
            <a:r>
              <a:rPr lang="es-ES" sz="2400" dirty="0">
                <a:solidFill>
                  <a:srgbClr val="2B1F14"/>
                </a:solidFill>
              </a:rPr>
              <a:t>existente ya que, además del PD Ley SAC existen varias </a:t>
            </a:r>
            <a:r>
              <a:rPr lang="es-ES" sz="2400" b="1" dirty="0">
                <a:solidFill>
                  <a:srgbClr val="2B1F14"/>
                </a:solidFill>
              </a:rPr>
              <a:t>normativas, de diferente rango</a:t>
            </a:r>
            <a:r>
              <a:rPr lang="es-ES" sz="2400" dirty="0">
                <a:solidFill>
                  <a:srgbClr val="2B1F14"/>
                </a:solidFill>
              </a:rPr>
              <a:t>, que afectan al funcionamiento de los Servicios de Atención al Cliente y </a:t>
            </a:r>
            <a:r>
              <a:rPr lang="es-ES" sz="2400" b="1" dirty="0">
                <a:solidFill>
                  <a:srgbClr val="2B1F14"/>
                </a:solidFill>
              </a:rPr>
              <a:t>generan una elevada inseguridad jurídica</a:t>
            </a:r>
            <a:r>
              <a:rPr lang="es-ES" sz="2400" dirty="0">
                <a:solidFill>
                  <a:srgbClr val="2B1F14"/>
                </a:solidFill>
              </a:rPr>
              <a:t>, entre otras:</a:t>
            </a: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OM de Prevención del Fraude por Suplantación</a:t>
            </a:r>
            <a:r>
              <a:rPr lang="es-ES" sz="2400" dirty="0">
                <a:solidFill>
                  <a:srgbClr val="2B1F14"/>
                </a:solidFill>
              </a:rPr>
              <a:t>, que prohíbe el uso de numeración móvil en llamadas comerciales y obliga a usar numeración 800/900 en actividad comercial y de atención.</a:t>
            </a: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Reglamento General de Contratación y Suministro del Sector Eléctrico</a:t>
            </a:r>
            <a:r>
              <a:rPr lang="es-ES" sz="2400" dirty="0">
                <a:solidFill>
                  <a:srgbClr val="2B1F14"/>
                </a:solidFill>
              </a:rPr>
              <a:t>. Prohíbe al sector eléctrico realizar publicidad ni contratación por vía telefónica, salvo que exista una petición expresa por parte del consumidor o sea éste el que ha llamado.</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La aparición de </a:t>
            </a:r>
            <a:r>
              <a:rPr lang="es-ES" sz="2400" b="1" dirty="0">
                <a:solidFill>
                  <a:srgbClr val="2B1F14"/>
                </a:solidFill>
              </a:rPr>
              <a:t>un segundo operador de exclusión publicitaria </a:t>
            </a:r>
            <a:r>
              <a:rPr lang="es-ES" sz="2400" dirty="0">
                <a:solidFill>
                  <a:srgbClr val="2B1F14"/>
                </a:solidFill>
              </a:rPr>
              <a:t>(Lista Stop Publicidad). Esta situación puede crear incertidumbre en los ciudadanos y costes multiplicados en las empresas.</a:t>
            </a: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Ley General de Telecomunicaciones</a:t>
            </a:r>
            <a:r>
              <a:rPr lang="es-ES" sz="2400" dirty="0">
                <a:solidFill>
                  <a:srgbClr val="2B1F14"/>
                </a:solidFill>
              </a:rPr>
              <a:t>, que limita la capacidad de realizar ofertas comerciales.</a:t>
            </a:r>
          </a:p>
          <a:p>
            <a:pPr marL="38100" lvl="0">
              <a:spcAft>
                <a:spcPts val="1200"/>
              </a:spcAft>
              <a:buClr>
                <a:srgbClr val="2B1F14"/>
              </a:buClr>
              <a:buSzPts val="3000"/>
            </a:pPr>
            <a:endParaRPr lang="es-ES" sz="2400" dirty="0">
              <a:solidFill>
                <a:srgbClr val="2B1F14"/>
              </a:solidFill>
            </a:endParaRPr>
          </a:p>
          <a:p>
            <a:pPr marL="38100" lvl="0">
              <a:spcAft>
                <a:spcPts val="1200"/>
              </a:spcAft>
              <a:buClr>
                <a:srgbClr val="2B1F14"/>
              </a:buClr>
              <a:buSzPts val="3000"/>
            </a:pPr>
            <a:r>
              <a:rPr lang="es-ES" sz="2400" dirty="0">
                <a:solidFill>
                  <a:srgbClr val="2B1F14"/>
                </a:solidFill>
              </a:rPr>
              <a:t>Sin embargo, otras </a:t>
            </a:r>
            <a:r>
              <a:rPr lang="es-ES" sz="2400" b="1" dirty="0">
                <a:solidFill>
                  <a:srgbClr val="2B1F14"/>
                </a:solidFill>
              </a:rPr>
              <a:t>cuestiones relevantes como el insostenible comportamiento del absentismo</a:t>
            </a:r>
            <a:r>
              <a:rPr lang="es-ES" sz="2400" dirty="0">
                <a:solidFill>
                  <a:srgbClr val="2B1F14"/>
                </a:solidFill>
              </a:rPr>
              <a:t>, con la consecuente </a:t>
            </a:r>
            <a:r>
              <a:rPr lang="es-ES" sz="2400" b="1" dirty="0">
                <a:solidFill>
                  <a:srgbClr val="2B1F14"/>
                </a:solidFill>
              </a:rPr>
              <a:t>baja productividad y pérdida de competitividad</a:t>
            </a:r>
            <a:r>
              <a:rPr lang="es-ES" sz="2400" dirty="0">
                <a:solidFill>
                  <a:srgbClr val="2B1F14"/>
                </a:solidFill>
              </a:rPr>
              <a:t>, parece que </a:t>
            </a:r>
            <a:r>
              <a:rPr lang="es-ES" sz="2400" b="1" dirty="0">
                <a:solidFill>
                  <a:srgbClr val="2B1F14"/>
                </a:solidFill>
              </a:rPr>
              <a:t>no son suficientemente relevantes como para que merezcan una iniciativa legislativa.</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extLst>
      <p:ext uri="{BB962C8B-B14F-4D97-AF65-F5344CB8AC3E}">
        <p14:creationId xmlns:p14="http://schemas.microsoft.com/office/powerpoint/2010/main" val="341002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0198A080-FB48-7936-BB00-168240222853}"/>
            </a:ext>
          </a:extLst>
        </p:cNvPr>
        <p:cNvGrpSpPr/>
        <p:nvPr/>
      </p:nvGrpSpPr>
      <p:grpSpPr>
        <a:xfrm>
          <a:off x="0" y="0"/>
          <a:ext cx="0" cy="0"/>
          <a:chOff x="0" y="0"/>
          <a:chExt cx="0" cy="0"/>
        </a:xfrm>
      </p:grpSpPr>
      <p:sp>
        <p:nvSpPr>
          <p:cNvPr id="145" name="Google Shape;145;g2c46f771a95_0_0">
            <a:extLst>
              <a:ext uri="{FF2B5EF4-FFF2-40B4-BE49-F238E27FC236}">
                <a16:creationId xmlns:a16="http://schemas.microsoft.com/office/drawing/2014/main" id="{3AA3E789-6E4C-ECE0-D711-618585C23489}"/>
              </a:ext>
            </a:extLst>
          </p:cNvPr>
          <p:cNvSpPr txBox="1">
            <a:spLocks noGrp="1"/>
          </p:cNvSpPr>
          <p:nvPr>
            <p:ph type="body" idx="4294967295"/>
          </p:nvPr>
        </p:nvSpPr>
        <p:spPr>
          <a:xfrm>
            <a:off x="1721800" y="420300"/>
            <a:ext cx="14162400" cy="4176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3200"/>
              <a:buNone/>
            </a:pPr>
            <a:r>
              <a:rPr lang="es-ES" sz="4000" b="1" dirty="0"/>
              <a:t>Conclusiones</a:t>
            </a:r>
            <a:endParaRPr sz="4000" b="1" dirty="0">
              <a:solidFill>
                <a:srgbClr val="7F7F7F"/>
              </a:solidFill>
            </a:endParaRPr>
          </a:p>
        </p:txBody>
      </p:sp>
      <p:sp>
        <p:nvSpPr>
          <p:cNvPr id="146" name="Google Shape;146;g2c46f771a95_0_0">
            <a:extLst>
              <a:ext uri="{FF2B5EF4-FFF2-40B4-BE49-F238E27FC236}">
                <a16:creationId xmlns:a16="http://schemas.microsoft.com/office/drawing/2014/main" id="{4D2415EB-92C3-93FF-D143-576165D95EB0}"/>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13</a:t>
            </a:fld>
            <a:endParaRPr/>
          </a:p>
        </p:txBody>
      </p:sp>
      <p:sp>
        <p:nvSpPr>
          <p:cNvPr id="147" name="Google Shape;147;g2c46f771a95_0_0">
            <a:extLst>
              <a:ext uri="{FF2B5EF4-FFF2-40B4-BE49-F238E27FC236}">
                <a16:creationId xmlns:a16="http://schemas.microsoft.com/office/drawing/2014/main" id="{C655D9C3-0A27-E923-0822-CBB444C0B786}"/>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4E3619D2-3EA8-55A2-6672-316A0DAEB7F2}"/>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dirty="0">
                <a:solidFill>
                  <a:srgbClr val="C00000"/>
                </a:solidFill>
              </a:rPr>
              <a:t>4</a:t>
            </a:r>
            <a:endParaRPr sz="1400" b="0" i="0" u="none" strike="noStrike" cap="none" dirty="0">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8FE01858-DD75-2A48-2AFC-BF3529C69141}"/>
              </a:ext>
            </a:extLst>
          </p:cNvPr>
          <p:cNvSpPr txBox="1"/>
          <p:nvPr/>
        </p:nvSpPr>
        <p:spPr>
          <a:xfrm>
            <a:off x="775477" y="1274277"/>
            <a:ext cx="14980285" cy="7007929"/>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Posición de la Industria de la Atención al Cliente respecto del PDL SAC</a:t>
            </a: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Rechazo del PDL </a:t>
            </a:r>
            <a:r>
              <a:rPr lang="es-ES" sz="2400" dirty="0">
                <a:solidFill>
                  <a:srgbClr val="2B1F14"/>
                </a:solidFill>
              </a:rPr>
              <a:t>(los cambios se podían haber introducido en la Ley General de Consumo).</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Extender la aplicación de las obligaciones del </a:t>
            </a:r>
            <a:r>
              <a:rPr lang="es-ES" sz="2400" b="1" dirty="0">
                <a:solidFill>
                  <a:srgbClr val="2B1F14"/>
                </a:solidFill>
              </a:rPr>
              <a:t>PDL a las Administraciones Públicas</a:t>
            </a:r>
            <a:r>
              <a:rPr lang="es-ES" sz="2400" dirty="0">
                <a:solidFill>
                  <a:srgbClr val="2B1F14"/>
                </a:solidFill>
              </a:rPr>
              <a:t>.</a:t>
            </a: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Las Consultas no deberían ser reguladas </a:t>
            </a:r>
            <a:r>
              <a:rPr lang="es-ES" sz="2400" dirty="0">
                <a:solidFill>
                  <a:srgbClr val="2B1F14"/>
                </a:solidFill>
              </a:rPr>
              <a:t>en igualdad de obligaciones que las Quejas, Reclamaciones e Incidencias, de manera que supongan un perjuicio para las empresas y consumidores.</a:t>
            </a: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Oposición</a:t>
            </a:r>
            <a:r>
              <a:rPr lang="es-ES" sz="2400" dirty="0">
                <a:solidFill>
                  <a:srgbClr val="2B1F14"/>
                </a:solidFill>
              </a:rPr>
              <a:t> a que el nivel de atención sea del </a:t>
            </a:r>
            <a:r>
              <a:rPr lang="es-ES" sz="2400" b="1" dirty="0">
                <a:solidFill>
                  <a:srgbClr val="2B1F14"/>
                </a:solidFill>
              </a:rPr>
              <a:t>95% en menos de 3 minutos</a:t>
            </a:r>
            <a:r>
              <a:rPr lang="es-ES" sz="2400" dirty="0">
                <a:solidFill>
                  <a:srgbClr val="2B1F14"/>
                </a:solidFill>
              </a:rPr>
              <a:t>. </a:t>
            </a:r>
            <a:r>
              <a:rPr lang="es-ES" sz="2400" b="1" dirty="0">
                <a:solidFill>
                  <a:srgbClr val="2B1F14"/>
                </a:solidFill>
              </a:rPr>
              <a:t>Necesidad de precisar la medida.</a:t>
            </a: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No limitar la posibilidad de realizar ofertas comerciales </a:t>
            </a:r>
            <a:r>
              <a:rPr lang="es-ES" sz="2400" dirty="0">
                <a:solidFill>
                  <a:srgbClr val="2B1F14"/>
                </a:solidFill>
              </a:rPr>
              <a:t>para mejorar los servicios y satisfacción de los clientes, especialmente en las Consultas.</a:t>
            </a: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Rechazo a la necesidad de certificación de empresas auditoras en la ENAC </a:t>
            </a:r>
            <a:r>
              <a:rPr lang="es-ES" sz="2400" dirty="0">
                <a:solidFill>
                  <a:srgbClr val="2B1F14"/>
                </a:solidFill>
              </a:rPr>
              <a:t>para poder realizar su actividad. </a:t>
            </a: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Necesidad de desarrollar una Norma UNE</a:t>
            </a:r>
            <a:r>
              <a:rPr lang="es-ES" sz="2400" dirty="0">
                <a:solidFill>
                  <a:srgbClr val="2B1F14"/>
                </a:solidFill>
              </a:rPr>
              <a:t>, a fin de garantizar la homogeneidad y la seguridad jurídica en las auditorías de calidad.</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Tiempo de </a:t>
            </a:r>
            <a:r>
              <a:rPr lang="es-ES" sz="2400" b="1" dirty="0">
                <a:solidFill>
                  <a:srgbClr val="2B1F14"/>
                </a:solidFill>
              </a:rPr>
              <a:t>resolución en 30 días.</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Periodo de </a:t>
            </a:r>
            <a:r>
              <a:rPr lang="es-ES" sz="2400" b="1" dirty="0">
                <a:solidFill>
                  <a:srgbClr val="2B1F14"/>
                </a:solidFill>
              </a:rPr>
              <a:t>entrada en vigor 12 meses a partir de la aprobación de la norma UNE.</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extLst>
      <p:ext uri="{BB962C8B-B14F-4D97-AF65-F5344CB8AC3E}">
        <p14:creationId xmlns:p14="http://schemas.microsoft.com/office/powerpoint/2010/main" val="2812297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3A30E8CB-5657-6B64-A8D7-975B99C55F1E}"/>
            </a:ext>
          </a:extLst>
        </p:cNvPr>
        <p:cNvGrpSpPr/>
        <p:nvPr/>
      </p:nvGrpSpPr>
      <p:grpSpPr>
        <a:xfrm>
          <a:off x="0" y="0"/>
          <a:ext cx="0" cy="0"/>
          <a:chOff x="0" y="0"/>
          <a:chExt cx="0" cy="0"/>
        </a:xfrm>
      </p:grpSpPr>
      <p:sp>
        <p:nvSpPr>
          <p:cNvPr id="145" name="Google Shape;145;g2c46f771a95_0_0">
            <a:extLst>
              <a:ext uri="{FF2B5EF4-FFF2-40B4-BE49-F238E27FC236}">
                <a16:creationId xmlns:a16="http://schemas.microsoft.com/office/drawing/2014/main" id="{F2BC4B07-0371-9F4D-93F3-E7A01FFF9C3C}"/>
              </a:ext>
            </a:extLst>
          </p:cNvPr>
          <p:cNvSpPr txBox="1">
            <a:spLocks noGrp="1"/>
          </p:cNvSpPr>
          <p:nvPr>
            <p:ph type="body" idx="4294967295"/>
          </p:nvPr>
        </p:nvSpPr>
        <p:spPr>
          <a:xfrm>
            <a:off x="1721800" y="420300"/>
            <a:ext cx="14162400" cy="4176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3200"/>
              <a:buNone/>
            </a:pPr>
            <a:r>
              <a:rPr lang="es-ES" sz="4000" b="1" dirty="0"/>
              <a:t>Conclusiones</a:t>
            </a:r>
            <a:endParaRPr sz="4000" b="1" dirty="0">
              <a:solidFill>
                <a:srgbClr val="7F7F7F"/>
              </a:solidFill>
            </a:endParaRPr>
          </a:p>
        </p:txBody>
      </p:sp>
      <p:sp>
        <p:nvSpPr>
          <p:cNvPr id="146" name="Google Shape;146;g2c46f771a95_0_0">
            <a:extLst>
              <a:ext uri="{FF2B5EF4-FFF2-40B4-BE49-F238E27FC236}">
                <a16:creationId xmlns:a16="http://schemas.microsoft.com/office/drawing/2014/main" id="{1D77F3C1-7C5D-EF74-577B-F3083332A5E8}"/>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14</a:t>
            </a:fld>
            <a:endParaRPr/>
          </a:p>
        </p:txBody>
      </p:sp>
      <p:sp>
        <p:nvSpPr>
          <p:cNvPr id="147" name="Google Shape;147;g2c46f771a95_0_0">
            <a:extLst>
              <a:ext uri="{FF2B5EF4-FFF2-40B4-BE49-F238E27FC236}">
                <a16:creationId xmlns:a16="http://schemas.microsoft.com/office/drawing/2014/main" id="{CDA496FB-3B83-981C-844A-78C0F0DCF19C}"/>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28F7E3EE-0E2E-190B-120E-12E3817FAC77}"/>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dirty="0">
                <a:solidFill>
                  <a:srgbClr val="C00000"/>
                </a:solidFill>
              </a:rPr>
              <a:t>4</a:t>
            </a:r>
            <a:endParaRPr sz="1400" b="0" i="0" u="none" strike="noStrike" cap="none" dirty="0">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9C1C24C0-E60A-5415-6FF9-21F0C6A4B72E}"/>
              </a:ext>
            </a:extLst>
          </p:cNvPr>
          <p:cNvSpPr txBox="1"/>
          <p:nvPr/>
        </p:nvSpPr>
        <p:spPr>
          <a:xfrm>
            <a:off x="777240" y="1508869"/>
            <a:ext cx="14980285" cy="7007929"/>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Despedida</a:t>
            </a: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seguiremos defendiendo los intereses de la industria de la Atención al Cliente</a:t>
            </a:r>
            <a:r>
              <a:rPr lang="es-ES" sz="2400" dirty="0">
                <a:solidFill>
                  <a:srgbClr val="2B1F14"/>
                </a:solidFill>
              </a:rPr>
              <a:t>, así como informando y asesorando a nuestros asociados.</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Por mi parte, </a:t>
            </a:r>
            <a:r>
              <a:rPr lang="es-ES" sz="2400" b="1" dirty="0">
                <a:solidFill>
                  <a:srgbClr val="2B1F14"/>
                </a:solidFill>
              </a:rPr>
              <a:t>reitero mi agradecimiento</a:t>
            </a:r>
            <a:r>
              <a:rPr lang="es-ES" sz="2400" dirty="0">
                <a:solidFill>
                  <a:srgbClr val="2B1F14"/>
                </a:solidFill>
              </a:rPr>
              <a:t>, por haber podido participar en esta Comparecencia, </a:t>
            </a:r>
            <a:r>
              <a:rPr lang="es-ES" sz="2400" b="1" dirty="0">
                <a:solidFill>
                  <a:srgbClr val="2B1F14"/>
                </a:solidFill>
              </a:rPr>
              <a:t>y quedo a su disposición para aclarar cualquier cuestión </a:t>
            </a:r>
            <a:r>
              <a:rPr lang="es-ES" sz="2400" dirty="0">
                <a:solidFill>
                  <a:srgbClr val="2B1F14"/>
                </a:solidFill>
              </a:rPr>
              <a:t>que deseen preguntar.</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extLst>
      <p:ext uri="{BB962C8B-B14F-4D97-AF65-F5344CB8AC3E}">
        <p14:creationId xmlns:p14="http://schemas.microsoft.com/office/powerpoint/2010/main" val="2391974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CC13738F-F070-9736-7930-4356EE7EB2C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s-ES" smtClean="0"/>
              <a:t>15</a:t>
            </a:fld>
            <a:endParaRPr lang="es-ES"/>
          </a:p>
        </p:txBody>
      </p:sp>
      <p:sp>
        <p:nvSpPr>
          <p:cNvPr id="5" name="CuadroTexto 4">
            <a:extLst>
              <a:ext uri="{FF2B5EF4-FFF2-40B4-BE49-F238E27FC236}">
                <a16:creationId xmlns:a16="http://schemas.microsoft.com/office/drawing/2014/main" id="{3C1FBFB9-63FD-5EE1-B70A-B823B11F8300}"/>
              </a:ext>
            </a:extLst>
          </p:cNvPr>
          <p:cNvSpPr txBox="1"/>
          <p:nvPr/>
        </p:nvSpPr>
        <p:spPr>
          <a:xfrm>
            <a:off x="4960653" y="2999152"/>
            <a:ext cx="8128000" cy="2031325"/>
          </a:xfrm>
          <a:prstGeom prst="rect">
            <a:avLst/>
          </a:prstGeom>
          <a:noFill/>
        </p:spPr>
        <p:txBody>
          <a:bodyPr wrap="square">
            <a:spAutoFit/>
          </a:bodyPr>
          <a:lstStyle/>
          <a:p>
            <a:r>
              <a:rPr lang="es-ES" sz="6000" dirty="0">
                <a:solidFill>
                  <a:srgbClr val="C00000"/>
                </a:solidFill>
              </a:rPr>
              <a:t>¡Muchas gracias!</a:t>
            </a:r>
          </a:p>
          <a:p>
            <a:endParaRPr lang="es-ES" sz="6600" dirty="0"/>
          </a:p>
        </p:txBody>
      </p:sp>
      <p:sp>
        <p:nvSpPr>
          <p:cNvPr id="6" name="CuadroTexto 5">
            <a:extLst>
              <a:ext uri="{FF2B5EF4-FFF2-40B4-BE49-F238E27FC236}">
                <a16:creationId xmlns:a16="http://schemas.microsoft.com/office/drawing/2014/main" id="{969208FC-BF7C-0C60-C27C-6A558D83E95F}"/>
              </a:ext>
            </a:extLst>
          </p:cNvPr>
          <p:cNvSpPr txBox="1"/>
          <p:nvPr/>
        </p:nvSpPr>
        <p:spPr>
          <a:xfrm>
            <a:off x="3234113" y="5129185"/>
            <a:ext cx="10363200" cy="1631216"/>
          </a:xfrm>
          <a:prstGeom prst="rect">
            <a:avLst/>
          </a:prstGeom>
          <a:noFill/>
        </p:spPr>
        <p:txBody>
          <a:bodyPr wrap="square">
            <a:spAutoFit/>
          </a:bodyPr>
          <a:lstStyle/>
          <a:p>
            <a:pPr marL="0" lvl="0" indent="0" algn="l" rtl="0">
              <a:lnSpc>
                <a:spcPct val="100000"/>
              </a:lnSpc>
              <a:spcBef>
                <a:spcPts val="0"/>
              </a:spcBef>
              <a:spcAft>
                <a:spcPts val="0"/>
              </a:spcAft>
              <a:buClr>
                <a:schemeClr val="dk1"/>
              </a:buClr>
              <a:buSzPts val="3200"/>
              <a:buNone/>
            </a:pPr>
            <a:r>
              <a:rPr lang="es-ES" sz="2000" b="1" dirty="0"/>
              <a:t>CONTACTO:</a:t>
            </a:r>
          </a:p>
          <a:p>
            <a:pPr marL="0" lvl="0" indent="0" algn="l" rtl="0">
              <a:lnSpc>
                <a:spcPct val="100000"/>
              </a:lnSpc>
              <a:spcBef>
                <a:spcPts val="0"/>
              </a:spcBef>
              <a:spcAft>
                <a:spcPts val="0"/>
              </a:spcAft>
              <a:buClr>
                <a:schemeClr val="dk1"/>
              </a:buClr>
              <a:buSzPts val="3200"/>
              <a:buNone/>
            </a:pPr>
            <a:endParaRPr lang="es-ES" sz="2000" b="1" dirty="0"/>
          </a:p>
          <a:p>
            <a:pPr marL="0" lvl="0" indent="0" algn="l" rtl="0">
              <a:lnSpc>
                <a:spcPct val="100000"/>
              </a:lnSpc>
              <a:spcBef>
                <a:spcPts val="0"/>
              </a:spcBef>
              <a:spcAft>
                <a:spcPts val="0"/>
              </a:spcAft>
              <a:buClr>
                <a:schemeClr val="dk1"/>
              </a:buClr>
              <a:buSzPts val="3200"/>
              <a:buNone/>
            </a:pPr>
            <a:r>
              <a:rPr lang="es-ES" sz="2000" b="1" dirty="0"/>
              <a:t>José Francisco Rodríguez </a:t>
            </a:r>
          </a:p>
          <a:p>
            <a:pPr marL="0" lvl="0" indent="0" algn="l" rtl="0">
              <a:lnSpc>
                <a:spcPct val="100000"/>
              </a:lnSpc>
              <a:spcBef>
                <a:spcPts val="0"/>
              </a:spcBef>
              <a:spcAft>
                <a:spcPts val="0"/>
              </a:spcAft>
              <a:buClr>
                <a:schemeClr val="dk1"/>
              </a:buClr>
              <a:buSzPts val="3200"/>
              <a:buNone/>
            </a:pPr>
            <a:r>
              <a:rPr lang="es-ES" sz="2000" b="1" dirty="0"/>
              <a:t>Presidente AEERC</a:t>
            </a:r>
          </a:p>
          <a:p>
            <a:pPr marL="0" lvl="0" indent="0" algn="l" rtl="0">
              <a:lnSpc>
                <a:spcPct val="100000"/>
              </a:lnSpc>
              <a:spcBef>
                <a:spcPts val="0"/>
              </a:spcBef>
              <a:spcAft>
                <a:spcPts val="0"/>
              </a:spcAft>
              <a:buClr>
                <a:schemeClr val="dk1"/>
              </a:buClr>
              <a:buSzPts val="3200"/>
              <a:buNone/>
            </a:pPr>
            <a:r>
              <a:rPr lang="es-ES" sz="2000" b="1" dirty="0">
                <a:solidFill>
                  <a:srgbClr val="7F7F7F"/>
                </a:solidFill>
              </a:rPr>
              <a:t>Jose.francisco.rodriguez@aeerc.com</a:t>
            </a:r>
          </a:p>
        </p:txBody>
      </p:sp>
      <p:sp>
        <p:nvSpPr>
          <p:cNvPr id="7" name="Google Shape;145;g2c46f771a95_0_0">
            <a:extLst>
              <a:ext uri="{FF2B5EF4-FFF2-40B4-BE49-F238E27FC236}">
                <a16:creationId xmlns:a16="http://schemas.microsoft.com/office/drawing/2014/main" id="{06A5FE99-1C1F-5BD7-1CA4-2A7210FB8449}"/>
              </a:ext>
            </a:extLst>
          </p:cNvPr>
          <p:cNvSpPr txBox="1">
            <a:spLocks/>
          </p:cNvSpPr>
          <p:nvPr/>
        </p:nvSpPr>
        <p:spPr>
          <a:xfrm>
            <a:off x="1721800" y="420300"/>
            <a:ext cx="14162400" cy="4176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457200" marR="0" lvl="0" indent="-228600" algn="l" rtl="0">
              <a:lnSpc>
                <a:spcPct val="100000"/>
              </a:lnSpc>
              <a:spcBef>
                <a:spcPts val="32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pPr marL="0" indent="0">
              <a:spcBef>
                <a:spcPts val="0"/>
              </a:spcBef>
              <a:buSzPts val="3200"/>
            </a:pPr>
            <a:r>
              <a:rPr lang="es-ES" sz="4000" b="1" dirty="0"/>
              <a:t>Contacto</a:t>
            </a:r>
            <a:endParaRPr lang="es-ES" sz="4000" b="1" dirty="0">
              <a:solidFill>
                <a:srgbClr val="7F7F7F"/>
              </a:solidFill>
            </a:endParaRPr>
          </a:p>
        </p:txBody>
      </p:sp>
    </p:spTree>
    <p:extLst>
      <p:ext uri="{BB962C8B-B14F-4D97-AF65-F5344CB8AC3E}">
        <p14:creationId xmlns:p14="http://schemas.microsoft.com/office/powerpoint/2010/main" val="2672508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9E959F07-2883-8D83-7A2A-37DEFE4419B7}"/>
            </a:ext>
          </a:extLst>
        </p:cNvPr>
        <p:cNvGrpSpPr/>
        <p:nvPr/>
      </p:nvGrpSpPr>
      <p:grpSpPr>
        <a:xfrm>
          <a:off x="0" y="0"/>
          <a:ext cx="0" cy="0"/>
          <a:chOff x="0" y="0"/>
          <a:chExt cx="0" cy="0"/>
        </a:xfrm>
      </p:grpSpPr>
      <p:sp>
        <p:nvSpPr>
          <p:cNvPr id="146" name="Google Shape;146;g2c46f771a95_0_0">
            <a:extLst>
              <a:ext uri="{FF2B5EF4-FFF2-40B4-BE49-F238E27FC236}">
                <a16:creationId xmlns:a16="http://schemas.microsoft.com/office/drawing/2014/main" id="{F178F3E5-5BB3-331A-15D4-383DBE2CD87C}"/>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2</a:t>
            </a:fld>
            <a:endParaRPr/>
          </a:p>
        </p:txBody>
      </p:sp>
      <p:sp>
        <p:nvSpPr>
          <p:cNvPr id="147" name="Google Shape;147;g2c46f771a95_0_0">
            <a:extLst>
              <a:ext uri="{FF2B5EF4-FFF2-40B4-BE49-F238E27FC236}">
                <a16:creationId xmlns:a16="http://schemas.microsoft.com/office/drawing/2014/main" id="{B8A43745-2653-5BB5-A793-F8857F34E9AD}"/>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5179D6AC-39EA-A22E-5A8E-62E49D448211}"/>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i="0" u="none" strike="noStrike" cap="none" dirty="0">
                <a:solidFill>
                  <a:srgbClr val="C00000"/>
                </a:solidFill>
                <a:latin typeface="Arial"/>
                <a:ea typeface="Arial"/>
                <a:cs typeface="Arial"/>
                <a:sym typeface="Arial"/>
              </a:rPr>
              <a:t>1</a:t>
            </a:r>
            <a:endParaRPr sz="1400" b="0" i="0" u="none" strike="noStrike" cap="none" dirty="0">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13BFB80B-6141-6C3C-5591-B9595BA9C3D3}"/>
              </a:ext>
            </a:extLst>
          </p:cNvPr>
          <p:cNvSpPr txBox="1"/>
          <p:nvPr/>
        </p:nvSpPr>
        <p:spPr>
          <a:xfrm>
            <a:off x="775477" y="1226875"/>
            <a:ext cx="14980285" cy="6690250"/>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Actividad en relación con el PDL SAC</a:t>
            </a: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Desde</a:t>
            </a:r>
            <a:r>
              <a:rPr lang="es-ES" sz="2400" dirty="0">
                <a:solidFill>
                  <a:srgbClr val="2B1F14"/>
                </a:solidFill>
              </a:rPr>
              <a:t> la aprobación en Consejo de Ministros del primer anteproyecto </a:t>
            </a:r>
            <a:r>
              <a:rPr lang="es-ES" sz="2400" b="1" dirty="0">
                <a:solidFill>
                  <a:srgbClr val="2B1F14"/>
                </a:solidFill>
              </a:rPr>
              <a:t>(mayo de 2021) </a:t>
            </a:r>
            <a:r>
              <a:rPr lang="es-ES" sz="2400" dirty="0">
                <a:solidFill>
                  <a:srgbClr val="2B1F14"/>
                </a:solidFill>
              </a:rPr>
              <a:t>y hasta hoy, se </a:t>
            </a:r>
            <a:r>
              <a:rPr lang="es-ES" sz="2400" b="1" dirty="0">
                <a:solidFill>
                  <a:srgbClr val="2B1F14"/>
                </a:solidFill>
              </a:rPr>
              <a:t>ha analizado los diferentes textos y ha informado a las empresas del sector </a:t>
            </a:r>
            <a:r>
              <a:rPr lang="es-ES" sz="2400" dirty="0">
                <a:solidFill>
                  <a:srgbClr val="2B1F14"/>
                </a:solidFill>
              </a:rPr>
              <a:t>mediante comunicados, notas de prensa, </a:t>
            </a:r>
            <a:r>
              <a:rPr lang="es-ES" sz="2400" dirty="0" err="1">
                <a:solidFill>
                  <a:srgbClr val="2B1F14"/>
                </a:solidFill>
              </a:rPr>
              <a:t>webinars</a:t>
            </a:r>
            <a:r>
              <a:rPr lang="es-ES" sz="2400" dirty="0">
                <a:solidFill>
                  <a:srgbClr val="2B1F14"/>
                </a:solidFill>
              </a:rPr>
              <a:t> y seminarios. </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Durante estos </a:t>
            </a:r>
            <a:r>
              <a:rPr lang="es-ES" sz="2400" b="1" dirty="0">
                <a:solidFill>
                  <a:srgbClr val="2B1F14"/>
                </a:solidFill>
              </a:rPr>
              <a:t>cuatro años</a:t>
            </a:r>
            <a:r>
              <a:rPr lang="es-ES" sz="2400" dirty="0">
                <a:solidFill>
                  <a:srgbClr val="2B1F14"/>
                </a:solidFill>
              </a:rPr>
              <a:t>, también hemos mantenido multitud de </a:t>
            </a:r>
            <a:r>
              <a:rPr lang="es-ES" sz="2400" b="1" dirty="0">
                <a:solidFill>
                  <a:srgbClr val="2B1F14"/>
                </a:solidFill>
              </a:rPr>
              <a:t>contacto con diferentes Grupos Parlamentarios</a:t>
            </a:r>
            <a:r>
              <a:rPr lang="es-ES" sz="2400" dirty="0">
                <a:solidFill>
                  <a:srgbClr val="2B1F14"/>
                </a:solidFill>
              </a:rPr>
              <a:t>, tanto en el Congreso como en el Senado; registrado </a:t>
            </a:r>
            <a:r>
              <a:rPr lang="es-ES" sz="2400" b="1" dirty="0">
                <a:solidFill>
                  <a:srgbClr val="2B1F14"/>
                </a:solidFill>
              </a:rPr>
              <a:t>alegaciones</a:t>
            </a:r>
            <a:r>
              <a:rPr lang="es-ES" sz="2400" dirty="0">
                <a:solidFill>
                  <a:srgbClr val="2B1F14"/>
                </a:solidFill>
              </a:rPr>
              <a:t> y </a:t>
            </a:r>
            <a:r>
              <a:rPr lang="es-ES" sz="2400" b="1" dirty="0">
                <a:solidFill>
                  <a:srgbClr val="2B1F14"/>
                </a:solidFill>
              </a:rPr>
              <a:t>sugerido textos alternativos, </a:t>
            </a:r>
            <a:r>
              <a:rPr lang="es-ES" sz="2400" dirty="0">
                <a:solidFill>
                  <a:srgbClr val="2B1F14"/>
                </a:solidFill>
              </a:rPr>
              <a:t>muchos de los cuales fueron incorporados en algún momento la tramitación, especialmente antes de finalizar la anterior Legislatura.</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También hemos </a:t>
            </a:r>
            <a:r>
              <a:rPr lang="es-ES" sz="2400" b="1" dirty="0">
                <a:solidFill>
                  <a:srgbClr val="2B1F14"/>
                </a:solidFill>
              </a:rPr>
              <a:t>mantenido contactos de tipo técnico con la ENAC y con UNE,</a:t>
            </a:r>
            <a:r>
              <a:rPr lang="es-ES" sz="2400" dirty="0">
                <a:solidFill>
                  <a:srgbClr val="2B1F14"/>
                </a:solidFill>
              </a:rPr>
              <a:t> quienes nos confirmaron que no tenían noticias de la intención del Legislativo por concretar la futura Ley SAC en un Reglamento o Norma UNE, que permitiese unificar la aplicación práctica en la Industria.</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Mientras tanto, </a:t>
            </a:r>
            <a:r>
              <a:rPr lang="es-ES" sz="2400" b="1" dirty="0">
                <a:solidFill>
                  <a:srgbClr val="2B1F14"/>
                </a:solidFill>
              </a:rPr>
              <a:t>desde 2021 el sector ha sufrido una importante transformación propiciada por la tecnología,</a:t>
            </a:r>
            <a:r>
              <a:rPr lang="es-ES" sz="2400" dirty="0">
                <a:solidFill>
                  <a:srgbClr val="2B1F14"/>
                </a:solidFill>
              </a:rPr>
              <a:t> particularmente por la Inteligencia Artificial. La </a:t>
            </a:r>
            <a:r>
              <a:rPr lang="es-ES" sz="2400" b="1" dirty="0">
                <a:solidFill>
                  <a:srgbClr val="2B1F14"/>
                </a:solidFill>
              </a:rPr>
              <a:t>IA Generativa </a:t>
            </a:r>
            <a:r>
              <a:rPr lang="es-ES" sz="2400" dirty="0">
                <a:solidFill>
                  <a:srgbClr val="2B1F14"/>
                </a:solidFill>
              </a:rPr>
              <a:t>ha tenido un despegue exponencial, extendiéndose a ámbitos profesionales y particulares de modo inimaginable. Las empresas del sector de la Atención al Cliente vienen realizando importantes inversiones en el uso de estas </a:t>
            </a:r>
            <a:r>
              <a:rPr lang="es-ES" sz="2400" b="1" dirty="0">
                <a:solidFill>
                  <a:srgbClr val="2B1F14"/>
                </a:solidFill>
              </a:rPr>
              <a:t>nuevas tecnologías que, sin embargo, no están contempladas en el PDL </a:t>
            </a:r>
            <a:r>
              <a:rPr lang="es-ES" sz="2400" dirty="0">
                <a:solidFill>
                  <a:srgbClr val="2B1F14"/>
                </a:solidFill>
              </a:rPr>
              <a:t>y, si bien no están prohibidas (“contestadores automáticos u otros medios análogos”), su tratamiento está restringido con la consiguiente incertidumbre para nuestra industria.</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extLst>
      <p:ext uri="{BB962C8B-B14F-4D97-AF65-F5344CB8AC3E}">
        <p14:creationId xmlns:p14="http://schemas.microsoft.com/office/powerpoint/2010/main" val="1738584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6" name="Google Shape;146;g2c46f771a95_0_0"/>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3</a:t>
            </a:fld>
            <a:endParaRPr/>
          </a:p>
        </p:txBody>
      </p:sp>
      <p:sp>
        <p:nvSpPr>
          <p:cNvPr id="147" name="Google Shape;147;g2c46f771a95_0_0"/>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a:solidFill>
                  <a:srgbClr val="C00000"/>
                </a:solidFill>
              </a:rPr>
              <a:t>2</a:t>
            </a:r>
            <a:endParaRPr sz="1400" b="0" i="0" u="none" strike="noStrike" cap="none">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B01CCC0B-D0E9-B0B1-6147-F88FD6F4FF53}"/>
              </a:ext>
            </a:extLst>
          </p:cNvPr>
          <p:cNvSpPr txBox="1"/>
          <p:nvPr/>
        </p:nvSpPr>
        <p:spPr>
          <a:xfrm>
            <a:off x="777240" y="1508870"/>
            <a:ext cx="14980285" cy="6690250"/>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Valoración del PDL SAC</a:t>
            </a: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Desde nuestra Asociación, en representación de toda la Industria, </a:t>
            </a:r>
            <a:r>
              <a:rPr lang="es-ES" sz="2400" b="1" dirty="0">
                <a:solidFill>
                  <a:srgbClr val="2B1F14"/>
                </a:solidFill>
              </a:rPr>
              <a:t>compartimos el propósito </a:t>
            </a:r>
            <a:r>
              <a:rPr lang="es-ES" sz="2400" dirty="0">
                <a:solidFill>
                  <a:srgbClr val="2B1F14"/>
                </a:solidFill>
              </a:rPr>
              <a:t>de la nueva norma (mejorar la atención a los clientes).</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Pero, en nuestra opinión, </a:t>
            </a:r>
            <a:r>
              <a:rPr lang="es-ES" sz="2400" b="1" dirty="0">
                <a:solidFill>
                  <a:srgbClr val="2B1F14"/>
                </a:solidFill>
              </a:rPr>
              <a:t>los diferentes textos y las enmiendas en curso no sólo no lo conseguirán</a:t>
            </a:r>
            <a:r>
              <a:rPr lang="es-ES" sz="2400" dirty="0">
                <a:solidFill>
                  <a:srgbClr val="2B1F14"/>
                </a:solidFill>
              </a:rPr>
              <a:t>, sino que producirán un </a:t>
            </a:r>
            <a:r>
              <a:rPr lang="es-ES" sz="2400" b="1" dirty="0">
                <a:solidFill>
                  <a:srgbClr val="2B1F14"/>
                </a:solidFill>
              </a:rPr>
              <a:t>resultado heterogéneo, inconcreto y que supondrá una mayor inseguridad jurídica </a:t>
            </a:r>
            <a:r>
              <a:rPr lang="es-ES" sz="2400" dirty="0">
                <a:solidFill>
                  <a:srgbClr val="2B1F14"/>
                </a:solidFill>
              </a:rPr>
              <a:t>para las empresas.</a:t>
            </a: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Empresas</a:t>
            </a:r>
            <a:r>
              <a:rPr lang="es-ES" sz="2400" dirty="0">
                <a:solidFill>
                  <a:srgbClr val="2B1F14"/>
                </a:solidFill>
              </a:rPr>
              <a:t>, que desde el propio preámbulo aparecen </a:t>
            </a:r>
            <a:r>
              <a:rPr lang="es-ES" sz="2400" b="1" dirty="0">
                <a:solidFill>
                  <a:srgbClr val="2B1F14"/>
                </a:solidFill>
              </a:rPr>
              <a:t>criminalizadas</a:t>
            </a:r>
            <a:r>
              <a:rPr lang="es-ES" sz="2400" dirty="0">
                <a:solidFill>
                  <a:srgbClr val="2B1F14"/>
                </a:solidFill>
              </a:rPr>
              <a:t> (a modo de ejemplo, en la exposición de motivos del PDL se incluyen las siguientes afirmaciones):</a:t>
            </a:r>
          </a:p>
          <a:p>
            <a:pPr marL="990600" lvl="0" indent="-457200">
              <a:spcAft>
                <a:spcPts val="1200"/>
              </a:spcAft>
              <a:buClr>
                <a:srgbClr val="2B1F14"/>
              </a:buClr>
              <a:buSzPts val="3000"/>
              <a:buFont typeface="Arial" panose="020B0604020202020204" pitchFamily="34" charset="0"/>
              <a:buChar char="•"/>
            </a:pPr>
            <a:r>
              <a:rPr lang="es-ES" sz="2400" i="1" dirty="0">
                <a:solidFill>
                  <a:srgbClr val="2B1F14"/>
                </a:solidFill>
              </a:rPr>
              <a:t>“La normativa no ha logrado el resultado perseguido, debido al elevado número de reclamaciones que atienden las autoridades” </a:t>
            </a:r>
          </a:p>
          <a:p>
            <a:pPr marL="1341438" lvl="0" indent="-457200">
              <a:spcAft>
                <a:spcPts val="1200"/>
              </a:spcAft>
              <a:buClr>
                <a:srgbClr val="2B1F14"/>
              </a:buClr>
              <a:buSzPts val="3000"/>
              <a:buFont typeface="Arial" panose="020B0604020202020204" pitchFamily="34" charset="0"/>
              <a:buChar char="•"/>
            </a:pPr>
            <a:r>
              <a:rPr lang="es-ES" sz="2400" dirty="0">
                <a:solidFill>
                  <a:srgbClr val="2B1F14"/>
                </a:solidFill>
              </a:rPr>
              <a:t>Ínfimas, en relación con las gestiones correctamente realizadas por las empresas).</a:t>
            </a:r>
          </a:p>
          <a:p>
            <a:pPr marL="990600" lvl="0" indent="-457200">
              <a:spcAft>
                <a:spcPts val="1200"/>
              </a:spcAft>
              <a:buClr>
                <a:srgbClr val="2B1F14"/>
              </a:buClr>
              <a:buSzPts val="3000"/>
              <a:buFont typeface="Arial" panose="020B0604020202020204" pitchFamily="34" charset="0"/>
              <a:buChar char="•"/>
            </a:pPr>
            <a:r>
              <a:rPr lang="es-ES" sz="2400" i="1" dirty="0">
                <a:solidFill>
                  <a:srgbClr val="2B1F14"/>
                </a:solidFill>
              </a:rPr>
              <a:t>“Las empresas no tienen unos servicios de atención eficaces, disponen de personal sin formación específica y no facilitan claves/números identificativos. Generan insatisfacción en la clientela y desprestigian la imagen de las empresas y mercado”</a:t>
            </a:r>
          </a:p>
          <a:p>
            <a:pPr marL="1341438" lvl="0" indent="-457200">
              <a:spcAft>
                <a:spcPts val="1200"/>
              </a:spcAft>
              <a:buClr>
                <a:srgbClr val="2B1F14"/>
              </a:buClr>
              <a:buSzPts val="3000"/>
              <a:buFont typeface="Arial" panose="020B0604020202020204" pitchFamily="34" charset="0"/>
              <a:buChar char="•"/>
            </a:pPr>
            <a:r>
              <a:rPr lang="es-ES" sz="2400" dirty="0">
                <a:solidFill>
                  <a:srgbClr val="2B1F14"/>
                </a:solidFill>
              </a:rPr>
              <a:t>Ambas afirmaciones denotan prejuicio y, con carácter general, no son ciertas.</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8826D991-3060-932A-8E1D-3E126DCF1E15}"/>
            </a:ext>
          </a:extLst>
        </p:cNvPr>
        <p:cNvGrpSpPr/>
        <p:nvPr/>
      </p:nvGrpSpPr>
      <p:grpSpPr>
        <a:xfrm>
          <a:off x="0" y="0"/>
          <a:ext cx="0" cy="0"/>
          <a:chOff x="0" y="0"/>
          <a:chExt cx="0" cy="0"/>
        </a:xfrm>
      </p:grpSpPr>
      <p:sp>
        <p:nvSpPr>
          <p:cNvPr id="146" name="Google Shape;146;g2c46f771a95_0_0">
            <a:extLst>
              <a:ext uri="{FF2B5EF4-FFF2-40B4-BE49-F238E27FC236}">
                <a16:creationId xmlns:a16="http://schemas.microsoft.com/office/drawing/2014/main" id="{A85E52E4-37F9-C345-D501-1E67B12DD36D}"/>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4</a:t>
            </a:fld>
            <a:endParaRPr/>
          </a:p>
        </p:txBody>
      </p:sp>
      <p:sp>
        <p:nvSpPr>
          <p:cNvPr id="147" name="Google Shape;147;g2c46f771a95_0_0">
            <a:extLst>
              <a:ext uri="{FF2B5EF4-FFF2-40B4-BE49-F238E27FC236}">
                <a16:creationId xmlns:a16="http://schemas.microsoft.com/office/drawing/2014/main" id="{8A58F8E6-014C-13A5-D068-A76F20212D40}"/>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F919D39D-0D46-C1E4-888C-D66CF6414B6D}"/>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a:solidFill>
                  <a:srgbClr val="C00000"/>
                </a:solidFill>
              </a:rPr>
              <a:t>2</a:t>
            </a:r>
            <a:endParaRPr sz="1400" b="0" i="0" u="none" strike="noStrike" cap="none">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4A473432-8DAB-951E-8677-39178B5F4962}"/>
              </a:ext>
            </a:extLst>
          </p:cNvPr>
          <p:cNvSpPr txBox="1"/>
          <p:nvPr/>
        </p:nvSpPr>
        <p:spPr>
          <a:xfrm>
            <a:off x="777240" y="1432670"/>
            <a:ext cx="14980285" cy="7214830"/>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Principales Impactos en la Industria de la Atención</a:t>
            </a: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Desde el punto de vista del sector, </a:t>
            </a:r>
            <a:r>
              <a:rPr lang="es-ES" sz="2400" b="1" dirty="0">
                <a:solidFill>
                  <a:srgbClr val="2B1F14"/>
                </a:solidFill>
              </a:rPr>
              <a:t>el PDL se puede estructurar en 10 apartados </a:t>
            </a:r>
            <a:r>
              <a:rPr lang="es-ES" sz="2400" dirty="0">
                <a:solidFill>
                  <a:srgbClr val="2B1F14"/>
                </a:solidFill>
              </a:rPr>
              <a:t>con las principales obligaciones que </a:t>
            </a:r>
            <a:r>
              <a:rPr lang="es-ES" sz="2400" b="1" dirty="0">
                <a:solidFill>
                  <a:srgbClr val="2B1F14"/>
                </a:solidFill>
              </a:rPr>
              <a:t>preocupan a nuestra industria</a:t>
            </a:r>
            <a:r>
              <a:rPr lang="es-ES" sz="2400" dirty="0">
                <a:solidFill>
                  <a:srgbClr val="2B1F14"/>
                </a:solidFill>
              </a:rPr>
              <a:t>, y que analizaremos a continuación:</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Adicionalmente, en el sector no se entiende la falta de </a:t>
            </a:r>
            <a:r>
              <a:rPr lang="es-ES" sz="2400" b="1" dirty="0">
                <a:solidFill>
                  <a:srgbClr val="2B1F14"/>
                </a:solidFill>
              </a:rPr>
              <a:t>extensión de las obligaciones de la norma también a las Administraciones Públicas</a:t>
            </a:r>
            <a:r>
              <a:rPr lang="es-ES" sz="2400" dirty="0">
                <a:solidFill>
                  <a:srgbClr val="2B1F14"/>
                </a:solidFill>
              </a:rPr>
              <a:t>. Si ésta pretende mejorar el servicio a los consumidores, con mayor motivo debería afectar al Sector Público, cuyo servicio es bastante peor, con carácter general, al que prestan las empresas, y sin otra alternativa para los ciudadanos.</a:t>
            </a:r>
          </a:p>
        </p:txBody>
      </p:sp>
      <p:sp>
        <p:nvSpPr>
          <p:cNvPr id="3" name="Google Shape;181;g2c46f771a95_0_39">
            <a:extLst>
              <a:ext uri="{FF2B5EF4-FFF2-40B4-BE49-F238E27FC236}">
                <a16:creationId xmlns:a16="http://schemas.microsoft.com/office/drawing/2014/main" id="{7A54A7D0-8480-1F6E-E676-C6953882FFF9}"/>
              </a:ext>
            </a:extLst>
          </p:cNvPr>
          <p:cNvSpPr txBox="1"/>
          <p:nvPr/>
        </p:nvSpPr>
        <p:spPr>
          <a:xfrm>
            <a:off x="1776490" y="2855575"/>
            <a:ext cx="6011150" cy="2646065"/>
          </a:xfrm>
          <a:prstGeom prst="rect">
            <a:avLst/>
          </a:prstGeom>
          <a:noFill/>
          <a:ln>
            <a:noFill/>
          </a:ln>
        </p:spPr>
        <p:txBody>
          <a:bodyPr spcFirstLastPara="1" wrap="square" lIns="91425" tIns="45700" rIns="91425" bIns="45700" anchor="t" anchorCtr="0">
            <a:noAutofit/>
          </a:bodyPr>
          <a:lstStyle/>
          <a:p>
            <a:pPr marL="360000" lvl="0" indent="-254000" algn="l" rtl="0">
              <a:lnSpc>
                <a:spcPct val="150000"/>
              </a:lnSpc>
              <a:spcBef>
                <a:spcPts val="0"/>
              </a:spcBef>
              <a:spcAft>
                <a:spcPts val="0"/>
              </a:spcAft>
              <a:buClr>
                <a:srgbClr val="565A66"/>
              </a:buClr>
              <a:buSzPts val="2500"/>
              <a:buAutoNum type="arabicPeriod"/>
            </a:pPr>
            <a:r>
              <a:rPr lang="es-ES" sz="2400" b="1" dirty="0">
                <a:solidFill>
                  <a:schemeClr val="accent6"/>
                </a:solidFill>
              </a:rPr>
              <a:t> Atención Personalizada </a:t>
            </a:r>
            <a:r>
              <a:rPr lang="es-ES" sz="2400" dirty="0">
                <a:solidFill>
                  <a:schemeClr val="accent6"/>
                </a:solidFill>
              </a:rPr>
              <a:t>(art. 8)</a:t>
            </a:r>
            <a:endParaRPr sz="2400" dirty="0">
              <a:solidFill>
                <a:schemeClr val="accent6"/>
              </a:solidFill>
            </a:endParaRPr>
          </a:p>
          <a:p>
            <a:pPr marL="360000" lvl="0" indent="-254000" algn="l" rtl="0">
              <a:lnSpc>
                <a:spcPct val="150000"/>
              </a:lnSpc>
              <a:spcBef>
                <a:spcPts val="0"/>
              </a:spcBef>
              <a:spcAft>
                <a:spcPts val="0"/>
              </a:spcAft>
              <a:buClr>
                <a:srgbClr val="565A66"/>
              </a:buClr>
              <a:buSzPts val="2500"/>
              <a:buAutoNum type="arabicPeriod"/>
            </a:pPr>
            <a:r>
              <a:rPr lang="es-ES" sz="2400" b="1" dirty="0">
                <a:solidFill>
                  <a:schemeClr val="accent6"/>
                </a:solidFill>
              </a:rPr>
              <a:t> Contacto 95/3 </a:t>
            </a:r>
            <a:r>
              <a:rPr lang="es-ES" sz="2400" dirty="0">
                <a:solidFill>
                  <a:schemeClr val="accent6"/>
                </a:solidFill>
              </a:rPr>
              <a:t>(art. 10)</a:t>
            </a:r>
            <a:endParaRPr sz="2400" b="1" dirty="0">
              <a:solidFill>
                <a:schemeClr val="accent6"/>
              </a:solidFill>
            </a:endParaRPr>
          </a:p>
          <a:p>
            <a:pPr marL="360000" lvl="0" indent="-254000" algn="l" rtl="0">
              <a:lnSpc>
                <a:spcPct val="150000"/>
              </a:lnSpc>
              <a:spcBef>
                <a:spcPts val="0"/>
              </a:spcBef>
              <a:spcAft>
                <a:spcPts val="0"/>
              </a:spcAft>
              <a:buClr>
                <a:srgbClr val="565A66"/>
              </a:buClr>
              <a:buSzPts val="2500"/>
              <a:buAutoNum type="arabicPeriod"/>
            </a:pPr>
            <a:r>
              <a:rPr lang="es-ES" sz="2400" b="1" dirty="0">
                <a:solidFill>
                  <a:schemeClr val="accent6"/>
                </a:solidFill>
              </a:rPr>
              <a:t> Lenguas </a:t>
            </a:r>
            <a:r>
              <a:rPr lang="es-ES" sz="2400" b="1" dirty="0" err="1">
                <a:solidFill>
                  <a:schemeClr val="accent6"/>
                </a:solidFill>
              </a:rPr>
              <a:t>co-oficiales</a:t>
            </a:r>
            <a:r>
              <a:rPr lang="es-ES" sz="2400" b="1" dirty="0">
                <a:solidFill>
                  <a:schemeClr val="accent6"/>
                </a:solidFill>
              </a:rPr>
              <a:t> </a:t>
            </a:r>
            <a:r>
              <a:rPr lang="es-ES" sz="2400" dirty="0">
                <a:solidFill>
                  <a:schemeClr val="accent6"/>
                </a:solidFill>
              </a:rPr>
              <a:t>(art. 7)</a:t>
            </a:r>
            <a:endParaRPr sz="2400" b="1" dirty="0">
              <a:solidFill>
                <a:schemeClr val="accent6"/>
              </a:solidFill>
            </a:endParaRPr>
          </a:p>
          <a:p>
            <a:pPr marL="360000" lvl="0" indent="-254000" algn="l" rtl="0">
              <a:lnSpc>
                <a:spcPct val="150000"/>
              </a:lnSpc>
              <a:spcBef>
                <a:spcPts val="0"/>
              </a:spcBef>
              <a:spcAft>
                <a:spcPts val="0"/>
              </a:spcAft>
              <a:buClr>
                <a:srgbClr val="565A66"/>
              </a:buClr>
              <a:buSzPts val="2500"/>
              <a:buAutoNum type="arabicPeriod"/>
            </a:pPr>
            <a:r>
              <a:rPr lang="es-ES" sz="2400" b="1" dirty="0">
                <a:solidFill>
                  <a:schemeClr val="accent6"/>
                </a:solidFill>
              </a:rPr>
              <a:t> Tramitación centralizada </a:t>
            </a:r>
            <a:r>
              <a:rPr lang="es-ES" sz="2400" dirty="0">
                <a:solidFill>
                  <a:schemeClr val="accent6"/>
                </a:solidFill>
              </a:rPr>
              <a:t>(art. 11)</a:t>
            </a:r>
          </a:p>
          <a:p>
            <a:pPr marL="360000" indent="-254000">
              <a:lnSpc>
                <a:spcPct val="150000"/>
              </a:lnSpc>
              <a:buClr>
                <a:srgbClr val="565A66"/>
              </a:buClr>
              <a:buSzPts val="2500"/>
              <a:buFont typeface="Arial"/>
              <a:buAutoNum type="arabicPeriod"/>
            </a:pPr>
            <a:r>
              <a:rPr lang="es-ES" sz="2400" b="1" dirty="0">
                <a:solidFill>
                  <a:schemeClr val="accent6"/>
                </a:solidFill>
              </a:rPr>
              <a:t> Clave de caso y justificante </a:t>
            </a:r>
            <a:r>
              <a:rPr lang="es-ES" sz="2400" dirty="0">
                <a:solidFill>
                  <a:schemeClr val="accent6"/>
                </a:solidFill>
              </a:rPr>
              <a:t>(art. 12)</a:t>
            </a:r>
          </a:p>
        </p:txBody>
      </p:sp>
      <p:sp>
        <p:nvSpPr>
          <p:cNvPr id="4" name="Google Shape;182;g2c46f771a95_0_39">
            <a:extLst>
              <a:ext uri="{FF2B5EF4-FFF2-40B4-BE49-F238E27FC236}">
                <a16:creationId xmlns:a16="http://schemas.microsoft.com/office/drawing/2014/main" id="{7F5F281C-791E-62BD-B29C-2B035E618327}"/>
              </a:ext>
            </a:extLst>
          </p:cNvPr>
          <p:cNvSpPr txBox="1"/>
          <p:nvPr/>
        </p:nvSpPr>
        <p:spPr>
          <a:xfrm>
            <a:off x="8344352" y="2855575"/>
            <a:ext cx="7093768" cy="2646065"/>
          </a:xfrm>
          <a:prstGeom prst="rect">
            <a:avLst/>
          </a:prstGeom>
          <a:noFill/>
          <a:ln>
            <a:noFill/>
          </a:ln>
        </p:spPr>
        <p:txBody>
          <a:bodyPr spcFirstLastPara="1" wrap="square" lIns="91425" tIns="45700" rIns="91425" bIns="45700" anchor="t" anchorCtr="0">
            <a:noAutofit/>
          </a:bodyPr>
          <a:lstStyle/>
          <a:p>
            <a:pPr marL="360000" indent="-254000">
              <a:lnSpc>
                <a:spcPct val="150000"/>
              </a:lnSpc>
              <a:buClr>
                <a:srgbClr val="565A66"/>
              </a:buClr>
              <a:buSzPts val="2500"/>
              <a:buFont typeface="Arial"/>
              <a:buAutoNum type="arabicPeriod" startAt="6"/>
            </a:pPr>
            <a:r>
              <a:rPr lang="es-ES" sz="2400" b="1" dirty="0">
                <a:solidFill>
                  <a:schemeClr val="accent6"/>
                </a:solidFill>
              </a:rPr>
              <a:t> Resolución y notificación </a:t>
            </a:r>
            <a:r>
              <a:rPr lang="es-ES" sz="2400" dirty="0">
                <a:solidFill>
                  <a:schemeClr val="accent6"/>
                </a:solidFill>
              </a:rPr>
              <a:t>(art. 13, 17)</a:t>
            </a:r>
          </a:p>
          <a:p>
            <a:pPr marL="360000" indent="-254000">
              <a:lnSpc>
                <a:spcPct val="150000"/>
              </a:lnSpc>
              <a:buClr>
                <a:srgbClr val="565A66"/>
              </a:buClr>
              <a:buSzPts val="2500"/>
              <a:buFont typeface="Arial"/>
              <a:buAutoNum type="arabicPeriod" startAt="6"/>
            </a:pPr>
            <a:r>
              <a:rPr lang="es-ES" sz="2400" b="1" dirty="0">
                <a:solidFill>
                  <a:schemeClr val="accent6"/>
                </a:solidFill>
              </a:rPr>
              <a:t> Prohibición de la venta proactiva </a:t>
            </a:r>
            <a:r>
              <a:rPr lang="es-ES" sz="2400" dirty="0">
                <a:solidFill>
                  <a:schemeClr val="accent6"/>
                </a:solidFill>
              </a:rPr>
              <a:t>(art. 16)</a:t>
            </a:r>
            <a:endParaRPr sz="2400" b="1" dirty="0">
              <a:solidFill>
                <a:schemeClr val="accent6"/>
              </a:solidFill>
            </a:endParaRPr>
          </a:p>
          <a:p>
            <a:pPr marL="360000" indent="-254000">
              <a:lnSpc>
                <a:spcPct val="150000"/>
              </a:lnSpc>
              <a:buClr>
                <a:srgbClr val="565A66"/>
              </a:buClr>
              <a:buSzPts val="2500"/>
              <a:buFont typeface="Arial"/>
              <a:buAutoNum type="arabicPeriod" startAt="6"/>
            </a:pPr>
            <a:r>
              <a:rPr lang="es-ES" sz="2400" b="1" dirty="0">
                <a:solidFill>
                  <a:schemeClr val="accent6"/>
                </a:solidFill>
              </a:rPr>
              <a:t> Evaluación y Auditoría </a:t>
            </a:r>
            <a:r>
              <a:rPr lang="es-ES" sz="2400" dirty="0">
                <a:solidFill>
                  <a:schemeClr val="accent6"/>
                </a:solidFill>
              </a:rPr>
              <a:t>(art. 21, 22)</a:t>
            </a:r>
          </a:p>
          <a:p>
            <a:pPr marL="360000" lvl="0" indent="-254000" algn="l" rtl="0">
              <a:lnSpc>
                <a:spcPct val="150000"/>
              </a:lnSpc>
              <a:spcBef>
                <a:spcPts val="0"/>
              </a:spcBef>
              <a:spcAft>
                <a:spcPts val="0"/>
              </a:spcAft>
              <a:buClr>
                <a:srgbClr val="565A66"/>
              </a:buClr>
              <a:buSzPts val="2500"/>
              <a:buAutoNum type="arabicPeriod" startAt="6"/>
            </a:pPr>
            <a:r>
              <a:rPr lang="es-ES" sz="2400" b="1" dirty="0">
                <a:solidFill>
                  <a:schemeClr val="accent6"/>
                </a:solidFill>
              </a:rPr>
              <a:t> Entrada en Vigor </a:t>
            </a:r>
            <a:r>
              <a:rPr lang="es-ES" sz="2400" dirty="0">
                <a:solidFill>
                  <a:schemeClr val="accent6"/>
                </a:solidFill>
              </a:rPr>
              <a:t>(D. Transitoria Única)</a:t>
            </a:r>
          </a:p>
          <a:p>
            <a:pPr marL="360000" lvl="0" indent="-254000" algn="l" rtl="0">
              <a:lnSpc>
                <a:spcPct val="150000"/>
              </a:lnSpc>
              <a:spcBef>
                <a:spcPts val="0"/>
              </a:spcBef>
              <a:spcAft>
                <a:spcPts val="0"/>
              </a:spcAft>
              <a:buClr>
                <a:srgbClr val="565A66"/>
              </a:buClr>
              <a:buSzPts val="2500"/>
              <a:buAutoNum type="arabicPeriod" startAt="6"/>
            </a:pPr>
            <a:r>
              <a:rPr lang="es-ES" sz="2400" b="1" dirty="0">
                <a:solidFill>
                  <a:schemeClr val="accent6"/>
                </a:solidFill>
              </a:rPr>
              <a:t> SAC del Sector Financiero </a:t>
            </a:r>
            <a:r>
              <a:rPr lang="es-ES" sz="2400" dirty="0">
                <a:solidFill>
                  <a:schemeClr val="accent6"/>
                </a:solidFill>
              </a:rPr>
              <a:t>(D. Derogatoria)</a:t>
            </a:r>
            <a:endParaRPr sz="2400" dirty="0">
              <a:solidFill>
                <a:schemeClr val="accent6"/>
              </a:solidFill>
            </a:endParaRPr>
          </a:p>
        </p:txBody>
      </p:sp>
    </p:spTree>
    <p:extLst>
      <p:ext uri="{BB962C8B-B14F-4D97-AF65-F5344CB8AC3E}">
        <p14:creationId xmlns:p14="http://schemas.microsoft.com/office/powerpoint/2010/main" val="163056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7F8C7E1C-C2CA-0B6F-5B96-B831DB6B9CDD}"/>
            </a:ext>
          </a:extLst>
        </p:cNvPr>
        <p:cNvGrpSpPr/>
        <p:nvPr/>
      </p:nvGrpSpPr>
      <p:grpSpPr>
        <a:xfrm>
          <a:off x="0" y="0"/>
          <a:ext cx="0" cy="0"/>
          <a:chOff x="0" y="0"/>
          <a:chExt cx="0" cy="0"/>
        </a:xfrm>
      </p:grpSpPr>
      <p:sp>
        <p:nvSpPr>
          <p:cNvPr id="145" name="Google Shape;145;g2c46f771a95_0_0">
            <a:extLst>
              <a:ext uri="{FF2B5EF4-FFF2-40B4-BE49-F238E27FC236}">
                <a16:creationId xmlns:a16="http://schemas.microsoft.com/office/drawing/2014/main" id="{8D8E6D27-2AB1-2963-3C75-13CEB3536D19}"/>
              </a:ext>
            </a:extLst>
          </p:cNvPr>
          <p:cNvSpPr txBox="1">
            <a:spLocks noGrp="1"/>
          </p:cNvSpPr>
          <p:nvPr>
            <p:ph type="body" idx="4294967295"/>
          </p:nvPr>
        </p:nvSpPr>
        <p:spPr>
          <a:xfrm>
            <a:off x="1721800" y="420300"/>
            <a:ext cx="14162400" cy="4176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3200"/>
              <a:buNone/>
            </a:pPr>
            <a:r>
              <a:rPr lang="es-ES" sz="4000" b="1" dirty="0"/>
              <a:t>Principales Preocupaciones de la Industria</a:t>
            </a:r>
            <a:endParaRPr sz="4000" b="1" dirty="0">
              <a:solidFill>
                <a:srgbClr val="7F7F7F"/>
              </a:solidFill>
            </a:endParaRPr>
          </a:p>
        </p:txBody>
      </p:sp>
      <p:sp>
        <p:nvSpPr>
          <p:cNvPr id="146" name="Google Shape;146;g2c46f771a95_0_0">
            <a:extLst>
              <a:ext uri="{FF2B5EF4-FFF2-40B4-BE49-F238E27FC236}">
                <a16:creationId xmlns:a16="http://schemas.microsoft.com/office/drawing/2014/main" id="{005F5806-BD9A-144A-DD4E-CDB6EAAB782D}"/>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5</a:t>
            </a:fld>
            <a:endParaRPr/>
          </a:p>
        </p:txBody>
      </p:sp>
      <p:sp>
        <p:nvSpPr>
          <p:cNvPr id="147" name="Google Shape;147;g2c46f771a95_0_0">
            <a:extLst>
              <a:ext uri="{FF2B5EF4-FFF2-40B4-BE49-F238E27FC236}">
                <a16:creationId xmlns:a16="http://schemas.microsoft.com/office/drawing/2014/main" id="{CB329E95-C538-577B-F830-2B80F6529FB4}"/>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F12DB509-45C4-EC37-FD4B-F3D72ACF102B}"/>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dirty="0">
                <a:solidFill>
                  <a:srgbClr val="C00000"/>
                </a:solidFill>
              </a:rPr>
              <a:t>3</a:t>
            </a:r>
            <a:endParaRPr sz="1400" b="0" i="0" u="none" strike="noStrike" cap="none" dirty="0">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8979DFD3-25FE-38CD-4E4F-52CC52889E1C}"/>
              </a:ext>
            </a:extLst>
          </p:cNvPr>
          <p:cNvSpPr txBox="1"/>
          <p:nvPr/>
        </p:nvSpPr>
        <p:spPr>
          <a:xfrm>
            <a:off x="811429" y="1190363"/>
            <a:ext cx="14980285" cy="6690250"/>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1. Atención Personalizada (art. 8)</a:t>
            </a: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El Artículo 8 regula la </a:t>
            </a:r>
            <a:r>
              <a:rPr lang="es-ES" sz="2400" b="1" dirty="0">
                <a:solidFill>
                  <a:srgbClr val="2B1F14"/>
                </a:solidFill>
              </a:rPr>
              <a:t>atención personalizada y las limitaciones a la digitalización </a:t>
            </a:r>
            <a:r>
              <a:rPr lang="es-ES" sz="2400" dirty="0">
                <a:solidFill>
                  <a:srgbClr val="2B1F14"/>
                </a:solidFill>
              </a:rPr>
              <a:t>(contestadores, </a:t>
            </a:r>
            <a:r>
              <a:rPr lang="es-ES" sz="2400" dirty="0" err="1">
                <a:solidFill>
                  <a:srgbClr val="2B1F14"/>
                </a:solidFill>
              </a:rPr>
              <a:t>bots</a:t>
            </a:r>
            <a:r>
              <a:rPr lang="es-ES" sz="2400" dirty="0">
                <a:solidFill>
                  <a:srgbClr val="2B1F14"/>
                </a:solidFill>
              </a:rPr>
              <a:t>, etc.).</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Su redacción actual </a:t>
            </a:r>
            <a:r>
              <a:rPr lang="es-ES" sz="2400" b="1" dirty="0">
                <a:solidFill>
                  <a:srgbClr val="2B1F14"/>
                </a:solidFill>
              </a:rPr>
              <a:t>no se impide la utilización de la tecnología </a:t>
            </a:r>
            <a:r>
              <a:rPr lang="es-ES" sz="2400" dirty="0">
                <a:solidFill>
                  <a:srgbClr val="2B1F14"/>
                </a:solidFill>
              </a:rPr>
              <a:t>para la atención al cliente, siendo éste el que pida (entendemos que expresamente) ser atendido por una persona (operador). Por tanto, creemos que </a:t>
            </a:r>
            <a:r>
              <a:rPr lang="es-ES" sz="2400" b="1" dirty="0">
                <a:solidFill>
                  <a:srgbClr val="2B1F14"/>
                </a:solidFill>
              </a:rPr>
              <a:t>la redacción no impide la evolución de los servicios digitales de atención</a:t>
            </a:r>
            <a:r>
              <a:rPr lang="es-ES" sz="2400" dirty="0">
                <a:solidFill>
                  <a:srgbClr val="2B1F14"/>
                </a:solidFill>
              </a:rPr>
              <a:t>.</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No obstante, la redacción del </a:t>
            </a:r>
            <a:r>
              <a:rPr lang="es-ES" sz="2400" b="1" dirty="0">
                <a:solidFill>
                  <a:srgbClr val="2B1F14"/>
                </a:solidFill>
              </a:rPr>
              <a:t>punto 3</a:t>
            </a:r>
            <a:r>
              <a:rPr lang="es-ES" sz="2400" dirty="0">
                <a:solidFill>
                  <a:srgbClr val="2B1F14"/>
                </a:solidFill>
              </a:rPr>
              <a:t> (exigencia de poder </a:t>
            </a:r>
            <a:r>
              <a:rPr lang="es-ES" sz="2400" b="1" dirty="0">
                <a:solidFill>
                  <a:srgbClr val="2B1F14"/>
                </a:solidFill>
              </a:rPr>
              <a:t>solicitar “una instancia superior al operador”, </a:t>
            </a:r>
            <a:r>
              <a:rPr lang="es-ES" sz="2400" dirty="0">
                <a:solidFill>
                  <a:srgbClr val="2B1F14"/>
                </a:solidFill>
              </a:rPr>
              <a:t>sea </a:t>
            </a:r>
            <a:r>
              <a:rPr lang="es-ES" sz="2400" b="1" dirty="0">
                <a:solidFill>
                  <a:srgbClr val="2B1F14"/>
                </a:solidFill>
              </a:rPr>
              <a:t>supervisor o departamento de calidad</a:t>
            </a:r>
            <a:r>
              <a:rPr lang="es-ES" sz="2400" dirty="0">
                <a:solidFill>
                  <a:srgbClr val="2B1F14"/>
                </a:solidFill>
              </a:rPr>
              <a:t>, y ser atendido en la misma llamada) </a:t>
            </a:r>
            <a:r>
              <a:rPr lang="es-ES" sz="2400" b="1" dirty="0">
                <a:solidFill>
                  <a:srgbClr val="2B1F14"/>
                </a:solidFill>
              </a:rPr>
              <a:t>puede ser inviable </a:t>
            </a:r>
            <a:r>
              <a:rPr lang="es-ES" sz="2400" dirty="0">
                <a:solidFill>
                  <a:srgbClr val="2B1F14"/>
                </a:solidFill>
              </a:rPr>
              <a:t>de facto bajo determinadas circunstancias.</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Cabe destacar que la </a:t>
            </a:r>
            <a:r>
              <a:rPr lang="es-ES" sz="2400" b="1" dirty="0">
                <a:solidFill>
                  <a:srgbClr val="2B1F14"/>
                </a:solidFill>
              </a:rPr>
              <a:t>ratio de supervisores </a:t>
            </a:r>
            <a:r>
              <a:rPr lang="es-ES" sz="2400" dirty="0">
                <a:solidFill>
                  <a:srgbClr val="2B1F14"/>
                </a:solidFill>
              </a:rPr>
              <a:t>o coordinadores de servicio suele ser de </a:t>
            </a:r>
            <a:r>
              <a:rPr lang="es-ES" sz="2400" b="1" dirty="0">
                <a:solidFill>
                  <a:srgbClr val="2B1F14"/>
                </a:solidFill>
              </a:rPr>
              <a:t>1 cada 10 o 15 operadores</a:t>
            </a:r>
            <a:r>
              <a:rPr lang="es-ES" sz="2400" dirty="0">
                <a:solidFill>
                  <a:srgbClr val="2B1F14"/>
                </a:solidFill>
              </a:rPr>
              <a:t>. Ante </a:t>
            </a:r>
            <a:r>
              <a:rPr lang="es-ES" sz="2400" b="1" dirty="0">
                <a:solidFill>
                  <a:srgbClr val="2B1F14"/>
                </a:solidFill>
              </a:rPr>
              <a:t>casos como pudiera ser una incidencia general </a:t>
            </a:r>
            <a:r>
              <a:rPr lang="es-ES" sz="2400" dirty="0">
                <a:solidFill>
                  <a:srgbClr val="2B1F14"/>
                </a:solidFill>
              </a:rPr>
              <a:t>(p.ej. el corte de un suministro a una zona geográfica) se puede producir un incremento de contactos de usuarios, ante los que el operador no puede dar satisfacción y tampoco se podría atender en segunda instancia mediante un supervisor.</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Por este motivo </a:t>
            </a:r>
            <a:r>
              <a:rPr lang="es-ES" sz="2400" b="1" dirty="0">
                <a:solidFill>
                  <a:srgbClr val="2B1F14"/>
                </a:solidFill>
              </a:rPr>
              <a:t>sugerimos una redacción alternativa</a:t>
            </a:r>
            <a:r>
              <a:rPr lang="es-ES" sz="2400" dirty="0">
                <a:solidFill>
                  <a:srgbClr val="2B1F14"/>
                </a:solidFill>
              </a:rPr>
              <a:t>, incluida en algunas enmiendas, que permita cumplir con el derecho en casos habituales y también disponer de una alternativa para casos excepcionales.</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extLst>
      <p:ext uri="{BB962C8B-B14F-4D97-AF65-F5344CB8AC3E}">
        <p14:creationId xmlns:p14="http://schemas.microsoft.com/office/powerpoint/2010/main" val="289563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8BF40462-F2DF-7F09-D370-9A6989272B9B}"/>
            </a:ext>
          </a:extLst>
        </p:cNvPr>
        <p:cNvGrpSpPr/>
        <p:nvPr/>
      </p:nvGrpSpPr>
      <p:grpSpPr>
        <a:xfrm>
          <a:off x="0" y="0"/>
          <a:ext cx="0" cy="0"/>
          <a:chOff x="0" y="0"/>
          <a:chExt cx="0" cy="0"/>
        </a:xfrm>
      </p:grpSpPr>
      <p:sp>
        <p:nvSpPr>
          <p:cNvPr id="145" name="Google Shape;145;g2c46f771a95_0_0">
            <a:extLst>
              <a:ext uri="{FF2B5EF4-FFF2-40B4-BE49-F238E27FC236}">
                <a16:creationId xmlns:a16="http://schemas.microsoft.com/office/drawing/2014/main" id="{B69E150E-8E7B-A103-1774-99D1797BA88A}"/>
              </a:ext>
            </a:extLst>
          </p:cNvPr>
          <p:cNvSpPr txBox="1">
            <a:spLocks noGrp="1"/>
          </p:cNvSpPr>
          <p:nvPr>
            <p:ph type="body" idx="4294967295"/>
          </p:nvPr>
        </p:nvSpPr>
        <p:spPr>
          <a:xfrm>
            <a:off x="1721800" y="420300"/>
            <a:ext cx="14162400" cy="4176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3200"/>
              <a:buNone/>
            </a:pPr>
            <a:r>
              <a:rPr lang="es-ES" sz="4000" b="1" dirty="0"/>
              <a:t>Principales Preocupaciones de la Industria</a:t>
            </a:r>
            <a:endParaRPr sz="4000" b="1" dirty="0">
              <a:solidFill>
                <a:srgbClr val="7F7F7F"/>
              </a:solidFill>
            </a:endParaRPr>
          </a:p>
        </p:txBody>
      </p:sp>
      <p:sp>
        <p:nvSpPr>
          <p:cNvPr id="146" name="Google Shape;146;g2c46f771a95_0_0">
            <a:extLst>
              <a:ext uri="{FF2B5EF4-FFF2-40B4-BE49-F238E27FC236}">
                <a16:creationId xmlns:a16="http://schemas.microsoft.com/office/drawing/2014/main" id="{91BB6C19-7C42-508D-D88A-F90B75964B1C}"/>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6</a:t>
            </a:fld>
            <a:endParaRPr/>
          </a:p>
        </p:txBody>
      </p:sp>
      <p:sp>
        <p:nvSpPr>
          <p:cNvPr id="147" name="Google Shape;147;g2c46f771a95_0_0">
            <a:extLst>
              <a:ext uri="{FF2B5EF4-FFF2-40B4-BE49-F238E27FC236}">
                <a16:creationId xmlns:a16="http://schemas.microsoft.com/office/drawing/2014/main" id="{09E31E71-D023-8405-2655-8AA7B7A80F72}"/>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2B67B4A4-3310-262D-6F50-C05BD830D52C}"/>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dirty="0">
                <a:solidFill>
                  <a:srgbClr val="C00000"/>
                </a:solidFill>
              </a:rPr>
              <a:t>3</a:t>
            </a:r>
            <a:endParaRPr sz="1400" b="0" i="0" u="none" strike="noStrike" cap="none" dirty="0">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3DFDD81C-A33B-4455-66CF-19E5107E6A32}"/>
              </a:ext>
            </a:extLst>
          </p:cNvPr>
          <p:cNvSpPr txBox="1"/>
          <p:nvPr/>
        </p:nvSpPr>
        <p:spPr>
          <a:xfrm>
            <a:off x="777240" y="1508870"/>
            <a:ext cx="14980285" cy="6690250"/>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2. Contacto 95% en 3 minutos (art. 10)</a:t>
            </a: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Esta medida va a tener un </a:t>
            </a:r>
            <a:r>
              <a:rPr lang="es-ES" sz="2400" b="1" dirty="0">
                <a:solidFill>
                  <a:srgbClr val="2B1F14"/>
                </a:solidFill>
              </a:rPr>
              <a:t>impacto muy relevante en el sector</a:t>
            </a:r>
            <a:r>
              <a:rPr lang="es-ES" sz="2400" dirty="0">
                <a:solidFill>
                  <a:srgbClr val="2B1F14"/>
                </a:solidFill>
              </a:rPr>
              <a:t>, ya que el único modo de cumplirla es </a:t>
            </a:r>
            <a:r>
              <a:rPr lang="es-ES" sz="2400" b="1" dirty="0">
                <a:solidFill>
                  <a:srgbClr val="2B1F14"/>
                </a:solidFill>
              </a:rPr>
              <a:t>incrementar el número de operadores considerablemente</a:t>
            </a:r>
            <a:r>
              <a:rPr lang="es-ES" sz="2400" dirty="0">
                <a:solidFill>
                  <a:srgbClr val="2B1F14"/>
                </a:solidFill>
              </a:rPr>
              <a:t>, con el </a:t>
            </a:r>
            <a:r>
              <a:rPr lang="es-ES" sz="2400" b="1" dirty="0">
                <a:solidFill>
                  <a:srgbClr val="2B1F14"/>
                </a:solidFill>
              </a:rPr>
              <a:t>consiguiente aumento de costes e ineficiencias para las empresas</a:t>
            </a:r>
            <a:r>
              <a:rPr lang="es-ES" sz="2400" dirty="0">
                <a:solidFill>
                  <a:srgbClr val="2B1F14"/>
                </a:solidFill>
              </a:rPr>
              <a:t>.</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Por otra parte, </a:t>
            </a:r>
            <a:r>
              <a:rPr lang="es-ES" sz="2400" b="1" dirty="0">
                <a:solidFill>
                  <a:srgbClr val="2B1F14"/>
                </a:solidFill>
              </a:rPr>
              <a:t>el PDL no menciona desde cuándo empieza a contar el tiempo</a:t>
            </a:r>
            <a:r>
              <a:rPr lang="es-ES" sz="2400" dirty="0">
                <a:solidFill>
                  <a:srgbClr val="2B1F14"/>
                </a:solidFill>
              </a:rPr>
              <a:t> y si las “locuciones legales obligatorias” (RGPD, mediación de seguros, etc.) o las “locuciones de enrutamiento” (opciones de atención para los clientes) están incluidas o no en el cómputo de los tres minutos, por lo que de facto si se incluyesen, sería imposible atender en 3 minutos.</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Por último, la actual redacción </a:t>
            </a:r>
            <a:r>
              <a:rPr lang="es-ES" sz="2400" b="1" dirty="0">
                <a:solidFill>
                  <a:srgbClr val="2B1F14"/>
                </a:solidFill>
              </a:rPr>
              <a:t>no determina el periodo de medición de este parámetro </a:t>
            </a:r>
            <a:r>
              <a:rPr lang="es-ES" sz="2400" dirty="0">
                <a:solidFill>
                  <a:srgbClr val="2B1F14"/>
                </a:solidFill>
              </a:rPr>
              <a:t>(¿anual?, ¿mensual?), lo que deja lugar a muchas posibles interpretaciones. </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Es importante la aprobación de una redacción, recogida en varias de las enmiendas presentadas, que </a:t>
            </a:r>
            <a:r>
              <a:rPr lang="es-ES" sz="2400" b="1" dirty="0">
                <a:solidFill>
                  <a:srgbClr val="2B1F14"/>
                </a:solidFill>
              </a:rPr>
              <a:t>defina con mayor precisión cómo se mide este parámetro.</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extLst>
      <p:ext uri="{BB962C8B-B14F-4D97-AF65-F5344CB8AC3E}">
        <p14:creationId xmlns:p14="http://schemas.microsoft.com/office/powerpoint/2010/main" val="4152541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F9B23472-42B0-9F42-9CE9-4AEC08D2A00E}"/>
            </a:ext>
          </a:extLst>
        </p:cNvPr>
        <p:cNvGrpSpPr/>
        <p:nvPr/>
      </p:nvGrpSpPr>
      <p:grpSpPr>
        <a:xfrm>
          <a:off x="0" y="0"/>
          <a:ext cx="0" cy="0"/>
          <a:chOff x="0" y="0"/>
          <a:chExt cx="0" cy="0"/>
        </a:xfrm>
      </p:grpSpPr>
      <p:sp>
        <p:nvSpPr>
          <p:cNvPr id="145" name="Google Shape;145;g2c46f771a95_0_0">
            <a:extLst>
              <a:ext uri="{FF2B5EF4-FFF2-40B4-BE49-F238E27FC236}">
                <a16:creationId xmlns:a16="http://schemas.microsoft.com/office/drawing/2014/main" id="{77A0ED16-5FA9-641E-A314-979ED6B74AFD}"/>
              </a:ext>
            </a:extLst>
          </p:cNvPr>
          <p:cNvSpPr txBox="1">
            <a:spLocks noGrp="1"/>
          </p:cNvSpPr>
          <p:nvPr>
            <p:ph type="body" idx="4294967295"/>
          </p:nvPr>
        </p:nvSpPr>
        <p:spPr>
          <a:xfrm>
            <a:off x="1721800" y="420300"/>
            <a:ext cx="14162400" cy="4176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3200"/>
              <a:buNone/>
            </a:pPr>
            <a:r>
              <a:rPr lang="es-ES" sz="4000" b="1" dirty="0"/>
              <a:t>Principales Preocupaciones de la Industria</a:t>
            </a:r>
            <a:endParaRPr sz="4000" b="1" dirty="0">
              <a:solidFill>
                <a:srgbClr val="7F7F7F"/>
              </a:solidFill>
            </a:endParaRPr>
          </a:p>
        </p:txBody>
      </p:sp>
      <p:sp>
        <p:nvSpPr>
          <p:cNvPr id="146" name="Google Shape;146;g2c46f771a95_0_0">
            <a:extLst>
              <a:ext uri="{FF2B5EF4-FFF2-40B4-BE49-F238E27FC236}">
                <a16:creationId xmlns:a16="http://schemas.microsoft.com/office/drawing/2014/main" id="{8452FD02-DD63-1038-32C7-D104CD254E37}"/>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7</a:t>
            </a:fld>
            <a:endParaRPr/>
          </a:p>
        </p:txBody>
      </p:sp>
      <p:sp>
        <p:nvSpPr>
          <p:cNvPr id="147" name="Google Shape;147;g2c46f771a95_0_0">
            <a:extLst>
              <a:ext uri="{FF2B5EF4-FFF2-40B4-BE49-F238E27FC236}">
                <a16:creationId xmlns:a16="http://schemas.microsoft.com/office/drawing/2014/main" id="{6B2C44DB-DCC6-ADA1-64AE-D5A05DFABBC2}"/>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B1C758E7-79BE-B923-7570-81C8473BA7C6}"/>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dirty="0">
                <a:solidFill>
                  <a:srgbClr val="C00000"/>
                </a:solidFill>
              </a:rPr>
              <a:t>3</a:t>
            </a:r>
            <a:endParaRPr sz="1400" b="0" i="0" u="none" strike="noStrike" cap="none" dirty="0">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91F837C8-5812-321F-C026-0C8D6498730F}"/>
              </a:ext>
            </a:extLst>
          </p:cNvPr>
          <p:cNvSpPr txBox="1"/>
          <p:nvPr/>
        </p:nvSpPr>
        <p:spPr>
          <a:xfrm>
            <a:off x="777240" y="1508870"/>
            <a:ext cx="14980285" cy="6690250"/>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3. Lenguas Co-Oficiales (art. 7, 13)</a:t>
            </a:r>
            <a:endParaRPr lang="es-ES" sz="2400" dirty="0">
              <a:solidFill>
                <a:srgbClr val="2B1F14"/>
              </a:solidFill>
            </a:endParaRPr>
          </a:p>
          <a:p>
            <a:pPr marL="457200" lvl="0" indent="-387350">
              <a:spcAft>
                <a:spcPts val="1200"/>
              </a:spcAft>
              <a:buClr>
                <a:schemeClr val="dk1"/>
              </a:buClr>
              <a:buSzPts val="2500"/>
              <a:buFont typeface="Arial"/>
              <a:buChar char="•"/>
            </a:pPr>
            <a:r>
              <a:rPr lang="es-ES" sz="2400" dirty="0">
                <a:solidFill>
                  <a:schemeClr val="dk1"/>
                </a:solidFill>
              </a:rPr>
              <a:t>La presentación de una Consulta, Queja, Reclamación o Incidencia se podrá realizar </a:t>
            </a:r>
            <a:r>
              <a:rPr lang="es-ES" sz="2400" b="1" dirty="0">
                <a:solidFill>
                  <a:schemeClr val="dk1"/>
                </a:solidFill>
              </a:rPr>
              <a:t>en castellano o en una lengua </a:t>
            </a:r>
            <a:r>
              <a:rPr lang="es-ES" sz="2400" b="1" dirty="0" err="1">
                <a:solidFill>
                  <a:schemeClr val="dk1"/>
                </a:solidFill>
              </a:rPr>
              <a:t>co-oficial</a:t>
            </a:r>
            <a:r>
              <a:rPr lang="es-ES" sz="2400" dirty="0">
                <a:solidFill>
                  <a:schemeClr val="dk1"/>
                </a:solidFill>
              </a:rPr>
              <a:t>, si el cliente reside en una Comunidad Autónoma que disponga de ella.</a:t>
            </a:r>
          </a:p>
          <a:p>
            <a:pPr marL="457200" lvl="0" indent="-387350">
              <a:spcAft>
                <a:spcPts val="1200"/>
              </a:spcAft>
              <a:buClr>
                <a:schemeClr val="dk1"/>
              </a:buClr>
              <a:buSzPts val="2500"/>
              <a:buFont typeface="Arial"/>
              <a:buChar char="•"/>
            </a:pPr>
            <a:r>
              <a:rPr lang="es-ES" sz="2400" b="1" dirty="0">
                <a:solidFill>
                  <a:schemeClr val="dk1"/>
                </a:solidFill>
              </a:rPr>
              <a:t>No es una novedad de esta Ley </a:t>
            </a:r>
            <a:r>
              <a:rPr lang="es-ES" sz="2400" dirty="0">
                <a:solidFill>
                  <a:schemeClr val="dk1"/>
                </a:solidFill>
              </a:rPr>
              <a:t>y, de hecho, este derecho se recoge en la Constitución.</a:t>
            </a:r>
          </a:p>
          <a:p>
            <a:pPr marL="457200" lvl="0" indent="-387350">
              <a:spcAft>
                <a:spcPts val="1200"/>
              </a:spcAft>
              <a:buClr>
                <a:schemeClr val="dk1"/>
              </a:buClr>
              <a:buSzPts val="2500"/>
              <a:buFont typeface="Arial"/>
              <a:buChar char="•"/>
            </a:pPr>
            <a:r>
              <a:rPr lang="es-ES" sz="2400" dirty="0">
                <a:solidFill>
                  <a:schemeClr val="dk1"/>
                </a:solidFill>
              </a:rPr>
              <a:t>Otra cuestión sería que la </a:t>
            </a:r>
            <a:r>
              <a:rPr lang="es-ES" sz="2400" b="1" dirty="0">
                <a:solidFill>
                  <a:schemeClr val="dk1"/>
                </a:solidFill>
              </a:rPr>
              <a:t>obligación a las empresas a atender en una lengua distinta del castellano</a:t>
            </a:r>
            <a:r>
              <a:rPr lang="es-ES" sz="2400" dirty="0">
                <a:solidFill>
                  <a:schemeClr val="dk1"/>
                </a:solidFill>
              </a:rPr>
              <a:t>, ya sea catalán, valenciano, gallego o euskera, </a:t>
            </a:r>
            <a:r>
              <a:rPr lang="es-ES" sz="2400" b="1" dirty="0">
                <a:solidFill>
                  <a:schemeClr val="dk1"/>
                </a:solidFill>
              </a:rPr>
              <a:t>fuera de la Comunidad Autónoma en la que ésta es </a:t>
            </a:r>
            <a:r>
              <a:rPr lang="es-ES" sz="2400" b="1" dirty="0" err="1">
                <a:solidFill>
                  <a:schemeClr val="dk1"/>
                </a:solidFill>
              </a:rPr>
              <a:t>co-oficial</a:t>
            </a:r>
            <a:r>
              <a:rPr lang="es-ES" sz="2400" b="1" dirty="0">
                <a:solidFill>
                  <a:schemeClr val="dk1"/>
                </a:solidFill>
              </a:rPr>
              <a:t>.</a:t>
            </a:r>
          </a:p>
          <a:p>
            <a:pPr marL="457200" lvl="0" indent="-387350">
              <a:spcAft>
                <a:spcPts val="1200"/>
              </a:spcAft>
              <a:buClr>
                <a:schemeClr val="dk1"/>
              </a:buClr>
              <a:buSzPts val="2500"/>
              <a:buFont typeface="Arial"/>
              <a:buChar char="•"/>
            </a:pPr>
            <a:r>
              <a:rPr lang="es-ES" sz="2400" dirty="0">
                <a:solidFill>
                  <a:schemeClr val="dk1"/>
                </a:solidFill>
              </a:rPr>
              <a:t>Desde la </a:t>
            </a:r>
            <a:r>
              <a:rPr lang="es-ES" sz="2400" b="1" u="sng" dirty="0">
                <a:solidFill>
                  <a:schemeClr val="dk1"/>
                </a:solidFill>
              </a:rPr>
              <a:t>AEERC rechazamos abiertamente la extensión de la obligación de atención en las lenguas </a:t>
            </a:r>
            <a:r>
              <a:rPr lang="es-ES" sz="2400" b="1" u="sng" dirty="0" err="1">
                <a:solidFill>
                  <a:schemeClr val="dk1"/>
                </a:solidFill>
              </a:rPr>
              <a:t>co-oficiales</a:t>
            </a:r>
            <a:r>
              <a:rPr lang="es-ES" sz="2400" b="1" u="sng" dirty="0">
                <a:solidFill>
                  <a:schemeClr val="dk1"/>
                </a:solidFill>
              </a:rPr>
              <a:t> al resto del territorio nacional.</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extLst>
      <p:ext uri="{BB962C8B-B14F-4D97-AF65-F5344CB8AC3E}">
        <p14:creationId xmlns:p14="http://schemas.microsoft.com/office/powerpoint/2010/main" val="1607074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8E5C8B07-BCD8-5BC0-98F4-81C09399B703}"/>
            </a:ext>
          </a:extLst>
        </p:cNvPr>
        <p:cNvGrpSpPr/>
        <p:nvPr/>
      </p:nvGrpSpPr>
      <p:grpSpPr>
        <a:xfrm>
          <a:off x="0" y="0"/>
          <a:ext cx="0" cy="0"/>
          <a:chOff x="0" y="0"/>
          <a:chExt cx="0" cy="0"/>
        </a:xfrm>
      </p:grpSpPr>
      <p:sp>
        <p:nvSpPr>
          <p:cNvPr id="145" name="Google Shape;145;g2c46f771a95_0_0">
            <a:extLst>
              <a:ext uri="{FF2B5EF4-FFF2-40B4-BE49-F238E27FC236}">
                <a16:creationId xmlns:a16="http://schemas.microsoft.com/office/drawing/2014/main" id="{388B781C-6F5D-89D2-2571-D0157AC1A8C0}"/>
              </a:ext>
            </a:extLst>
          </p:cNvPr>
          <p:cNvSpPr txBox="1">
            <a:spLocks noGrp="1"/>
          </p:cNvSpPr>
          <p:nvPr>
            <p:ph type="body" idx="4294967295"/>
          </p:nvPr>
        </p:nvSpPr>
        <p:spPr>
          <a:xfrm>
            <a:off x="1721800" y="420300"/>
            <a:ext cx="14162400" cy="4176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3200"/>
              <a:buNone/>
            </a:pPr>
            <a:r>
              <a:rPr lang="es-ES" sz="4000" b="1" dirty="0"/>
              <a:t>Principales Preocupaciones de la Industria</a:t>
            </a:r>
            <a:endParaRPr sz="4000" b="1" dirty="0">
              <a:solidFill>
                <a:srgbClr val="7F7F7F"/>
              </a:solidFill>
            </a:endParaRPr>
          </a:p>
        </p:txBody>
      </p:sp>
      <p:sp>
        <p:nvSpPr>
          <p:cNvPr id="146" name="Google Shape;146;g2c46f771a95_0_0">
            <a:extLst>
              <a:ext uri="{FF2B5EF4-FFF2-40B4-BE49-F238E27FC236}">
                <a16:creationId xmlns:a16="http://schemas.microsoft.com/office/drawing/2014/main" id="{959DA46B-7B30-11EF-6F68-18659B300A7E}"/>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8</a:t>
            </a:fld>
            <a:endParaRPr/>
          </a:p>
        </p:txBody>
      </p:sp>
      <p:sp>
        <p:nvSpPr>
          <p:cNvPr id="147" name="Google Shape;147;g2c46f771a95_0_0">
            <a:extLst>
              <a:ext uri="{FF2B5EF4-FFF2-40B4-BE49-F238E27FC236}">
                <a16:creationId xmlns:a16="http://schemas.microsoft.com/office/drawing/2014/main" id="{1997DC6B-ACC4-EE8B-DCAC-3D79893FED94}"/>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E27E43CC-9A76-0666-1E8F-BF113F4DCE7C}"/>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dirty="0">
                <a:solidFill>
                  <a:srgbClr val="C00000"/>
                </a:solidFill>
              </a:rPr>
              <a:t>3</a:t>
            </a:r>
            <a:endParaRPr sz="1400" b="0" i="0" u="none" strike="noStrike" cap="none" dirty="0">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9C30416D-6250-0679-3C55-635BB7DEEBB9}"/>
              </a:ext>
            </a:extLst>
          </p:cNvPr>
          <p:cNvSpPr txBox="1"/>
          <p:nvPr/>
        </p:nvSpPr>
        <p:spPr>
          <a:xfrm>
            <a:off x="775477" y="1226875"/>
            <a:ext cx="14980285" cy="6690250"/>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4. Tramitación Centralizada (art. 11)</a:t>
            </a:r>
          </a:p>
          <a:p>
            <a:pPr marL="38100">
              <a:spcAft>
                <a:spcPts val="1200"/>
              </a:spcAft>
              <a:buClr>
                <a:srgbClr val="2B1F14"/>
              </a:buClr>
              <a:buSzPts val="3000"/>
            </a:pPr>
            <a:r>
              <a:rPr lang="es-ES" sz="2400" b="1" dirty="0">
                <a:solidFill>
                  <a:srgbClr val="C00000"/>
                </a:solidFill>
              </a:rPr>
              <a:t>5. Clave de Acceso y Justificante (art. 12)</a:t>
            </a:r>
          </a:p>
          <a:p>
            <a:pPr marL="38100">
              <a:spcAft>
                <a:spcPts val="1200"/>
              </a:spcAft>
              <a:buClr>
                <a:srgbClr val="2B1F14"/>
              </a:buClr>
              <a:buSzPts val="3000"/>
            </a:pPr>
            <a:r>
              <a:rPr lang="es-ES" sz="2400" b="1" dirty="0">
                <a:solidFill>
                  <a:srgbClr val="C00000"/>
                </a:solidFill>
              </a:rPr>
              <a:t>6. Resolución y Notificación (art. 13, 17)</a:t>
            </a:r>
            <a:endParaRPr lang="es-ES" sz="2400" dirty="0">
              <a:solidFill>
                <a:srgbClr val="2B1F14"/>
              </a:solidFill>
            </a:endParaRPr>
          </a:p>
          <a:p>
            <a:pPr marL="495300" indent="-457200">
              <a:spcAft>
                <a:spcPts val="1200"/>
              </a:spcAft>
              <a:buClr>
                <a:srgbClr val="2B1F14"/>
              </a:buClr>
              <a:buSzPts val="3000"/>
              <a:buFont typeface="Arial" panose="020B0604020202020204" pitchFamily="34" charset="0"/>
              <a:buChar char="•"/>
            </a:pPr>
            <a:r>
              <a:rPr lang="es-ES" sz="2400" dirty="0">
                <a:solidFill>
                  <a:srgbClr val="2B1F14"/>
                </a:solidFill>
              </a:rPr>
              <a:t>El </a:t>
            </a:r>
            <a:r>
              <a:rPr lang="es-ES" sz="2400" b="1" dirty="0">
                <a:solidFill>
                  <a:srgbClr val="2B1F14"/>
                </a:solidFill>
              </a:rPr>
              <a:t>tratamiento indiferenciado de las Consultas</a:t>
            </a:r>
            <a:r>
              <a:rPr lang="es-ES" sz="2400" dirty="0">
                <a:solidFill>
                  <a:srgbClr val="2B1F14"/>
                </a:solidFill>
              </a:rPr>
              <a:t>, con las mismas obligaciones que las Quejas, Reclamaciones e Incidencias puede suponer un </a:t>
            </a:r>
            <a:r>
              <a:rPr lang="es-ES" sz="2400" b="1" dirty="0">
                <a:solidFill>
                  <a:srgbClr val="2B1F14"/>
                </a:solidFill>
              </a:rPr>
              <a:t>grave perjuicio</a:t>
            </a:r>
            <a:r>
              <a:rPr lang="es-ES" sz="2400" dirty="0">
                <a:solidFill>
                  <a:srgbClr val="2B1F14"/>
                </a:solidFill>
              </a:rPr>
              <a:t> para empresas y consumidores.</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En un servicio de atención, el </a:t>
            </a:r>
            <a:r>
              <a:rPr lang="es-ES" sz="2400" b="1" dirty="0">
                <a:solidFill>
                  <a:srgbClr val="2B1F14"/>
                </a:solidFill>
              </a:rPr>
              <a:t>95% de los contactos de los clientes o usuarios son Consultas</a:t>
            </a:r>
            <a:r>
              <a:rPr lang="es-ES" sz="2400" dirty="0">
                <a:solidFill>
                  <a:srgbClr val="2B1F14"/>
                </a:solidFill>
              </a:rPr>
              <a:t>, que acostumbran a </a:t>
            </a:r>
            <a:r>
              <a:rPr lang="es-ES" sz="2400" b="1" dirty="0">
                <a:solidFill>
                  <a:srgbClr val="2B1F14"/>
                </a:solidFill>
              </a:rPr>
              <a:t>resolverse en el primer contacto</a:t>
            </a:r>
            <a:r>
              <a:rPr lang="es-ES" sz="2400" dirty="0">
                <a:solidFill>
                  <a:srgbClr val="2B1F14"/>
                </a:solidFill>
              </a:rPr>
              <a:t>. La volumetría de las consultas supone anualmente </a:t>
            </a:r>
            <a:r>
              <a:rPr lang="es-ES" sz="2400" b="1" dirty="0">
                <a:solidFill>
                  <a:srgbClr val="2B1F14"/>
                </a:solidFill>
              </a:rPr>
              <a:t>millones de interacciones </a:t>
            </a:r>
            <a:r>
              <a:rPr lang="es-ES" sz="2400" dirty="0">
                <a:solidFill>
                  <a:srgbClr val="2B1F14"/>
                </a:solidFill>
              </a:rPr>
              <a:t>de los clientes/usuarios con las empresas.</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La obligatoriedad de aportar un </a:t>
            </a:r>
            <a:r>
              <a:rPr lang="es-ES" sz="2400" b="1" dirty="0">
                <a:solidFill>
                  <a:srgbClr val="2B1F14"/>
                </a:solidFill>
              </a:rPr>
              <a:t>justificante escrito</a:t>
            </a:r>
            <a:r>
              <a:rPr lang="es-ES" sz="2400" dirty="0">
                <a:solidFill>
                  <a:srgbClr val="2B1F14"/>
                </a:solidFill>
              </a:rPr>
              <a:t>, en el caso de las Consultas, supone </a:t>
            </a:r>
            <a:r>
              <a:rPr lang="es-ES" sz="2400" b="1" dirty="0">
                <a:solidFill>
                  <a:srgbClr val="2B1F14"/>
                </a:solidFill>
              </a:rPr>
              <a:t>cambios de procedimiento muy relevante para las empresas</a:t>
            </a:r>
            <a:r>
              <a:rPr lang="es-ES" sz="2400" dirty="0">
                <a:solidFill>
                  <a:srgbClr val="2B1F14"/>
                </a:solidFill>
              </a:rPr>
              <a:t>, generación y envío de millones de justificantes escritos a los clientes (con el consiguiente </a:t>
            </a:r>
            <a:r>
              <a:rPr lang="es-ES" sz="2400" b="1" dirty="0">
                <a:solidFill>
                  <a:srgbClr val="2B1F14"/>
                </a:solidFill>
              </a:rPr>
              <a:t>coste millonario</a:t>
            </a:r>
            <a:r>
              <a:rPr lang="es-ES" sz="2400" dirty="0">
                <a:solidFill>
                  <a:srgbClr val="2B1F14"/>
                </a:solidFill>
              </a:rPr>
              <a:t>), que, además, ni lo requieren ni lo van a valorar.</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Es importante que </a:t>
            </a:r>
            <a:r>
              <a:rPr lang="es-ES" sz="2400" b="1" dirty="0">
                <a:solidFill>
                  <a:srgbClr val="2B1F14"/>
                </a:solidFill>
              </a:rPr>
              <a:t>se apruebe la redacción incluida en varias enmiendas, que exime a las Consultas de las mismas obligaciones</a:t>
            </a:r>
            <a:r>
              <a:rPr lang="es-ES" sz="2400" dirty="0">
                <a:solidFill>
                  <a:srgbClr val="2B1F14"/>
                </a:solidFill>
              </a:rPr>
              <a:t> que al resto de operativas.</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Por otra parte, la redacción actual establece </a:t>
            </a:r>
            <a:r>
              <a:rPr lang="es-ES" sz="2400" b="1" dirty="0">
                <a:solidFill>
                  <a:srgbClr val="2B1F14"/>
                </a:solidFill>
              </a:rPr>
              <a:t>distintos plazos de resolución</a:t>
            </a:r>
            <a:r>
              <a:rPr lang="es-ES" sz="2400" dirty="0">
                <a:solidFill>
                  <a:srgbClr val="2B1F14"/>
                </a:solidFill>
              </a:rPr>
              <a:t>, según el sector de actividad de las empresas en cuestión. Dado que en Telecomunicaciones y Financiero los plazos son de 30 días, sería conveniente </a:t>
            </a:r>
            <a:r>
              <a:rPr lang="es-ES" sz="2400" b="1" dirty="0">
                <a:solidFill>
                  <a:srgbClr val="2B1F14"/>
                </a:solidFill>
              </a:rPr>
              <a:t>unificar la obligación en dicho plazo</a:t>
            </a:r>
            <a:r>
              <a:rPr lang="es-ES" sz="2400" dirty="0">
                <a:solidFill>
                  <a:srgbClr val="2B1F14"/>
                </a:solidFill>
              </a:rPr>
              <a:t>.</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extLst>
      <p:ext uri="{BB962C8B-B14F-4D97-AF65-F5344CB8AC3E}">
        <p14:creationId xmlns:p14="http://schemas.microsoft.com/office/powerpoint/2010/main" val="2726168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39D68656-772A-A3E6-7135-7833016E16CD}"/>
            </a:ext>
          </a:extLst>
        </p:cNvPr>
        <p:cNvGrpSpPr/>
        <p:nvPr/>
      </p:nvGrpSpPr>
      <p:grpSpPr>
        <a:xfrm>
          <a:off x="0" y="0"/>
          <a:ext cx="0" cy="0"/>
          <a:chOff x="0" y="0"/>
          <a:chExt cx="0" cy="0"/>
        </a:xfrm>
      </p:grpSpPr>
      <p:sp>
        <p:nvSpPr>
          <p:cNvPr id="145" name="Google Shape;145;g2c46f771a95_0_0">
            <a:extLst>
              <a:ext uri="{FF2B5EF4-FFF2-40B4-BE49-F238E27FC236}">
                <a16:creationId xmlns:a16="http://schemas.microsoft.com/office/drawing/2014/main" id="{2E8289A4-5872-3FFA-0CCD-7751DC185884}"/>
              </a:ext>
            </a:extLst>
          </p:cNvPr>
          <p:cNvSpPr txBox="1">
            <a:spLocks noGrp="1"/>
          </p:cNvSpPr>
          <p:nvPr>
            <p:ph type="body" idx="4294967295"/>
          </p:nvPr>
        </p:nvSpPr>
        <p:spPr>
          <a:xfrm>
            <a:off x="1721800" y="420300"/>
            <a:ext cx="14162400" cy="4176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3200"/>
              <a:buNone/>
            </a:pPr>
            <a:r>
              <a:rPr lang="es-ES" sz="4000" b="1" dirty="0"/>
              <a:t>Principales Preocupaciones de la Industria</a:t>
            </a:r>
            <a:endParaRPr sz="4000" b="1" dirty="0">
              <a:solidFill>
                <a:srgbClr val="7F7F7F"/>
              </a:solidFill>
            </a:endParaRPr>
          </a:p>
        </p:txBody>
      </p:sp>
      <p:sp>
        <p:nvSpPr>
          <p:cNvPr id="146" name="Google Shape;146;g2c46f771a95_0_0">
            <a:extLst>
              <a:ext uri="{FF2B5EF4-FFF2-40B4-BE49-F238E27FC236}">
                <a16:creationId xmlns:a16="http://schemas.microsoft.com/office/drawing/2014/main" id="{D1E1F8CE-9E5D-9C44-8777-0378EC2EAC66}"/>
              </a:ext>
            </a:extLst>
          </p:cNvPr>
          <p:cNvSpPr txBox="1">
            <a:spLocks noGrp="1"/>
          </p:cNvSpPr>
          <p:nvPr>
            <p:ph type="sldNum" idx="12"/>
          </p:nvPr>
        </p:nvSpPr>
        <p:spPr>
          <a:xfrm>
            <a:off x="400920" y="8562289"/>
            <a:ext cx="1194300" cy="3918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400"/>
              <a:buFont typeface="Arial"/>
              <a:buNone/>
            </a:pPr>
            <a:fld id="{00000000-1234-1234-1234-123412341234}" type="slidenum">
              <a:rPr lang="es-ES"/>
              <a:t>9</a:t>
            </a:fld>
            <a:endParaRPr/>
          </a:p>
        </p:txBody>
      </p:sp>
      <p:sp>
        <p:nvSpPr>
          <p:cNvPr id="147" name="Google Shape;147;g2c46f771a95_0_0">
            <a:extLst>
              <a:ext uri="{FF2B5EF4-FFF2-40B4-BE49-F238E27FC236}">
                <a16:creationId xmlns:a16="http://schemas.microsoft.com/office/drawing/2014/main" id="{0ACDC56E-D16C-8113-2361-3DC72B1ADEC2}"/>
              </a:ext>
            </a:extLst>
          </p:cNvPr>
          <p:cNvSpPr/>
          <p:nvPr/>
        </p:nvSpPr>
        <p:spPr>
          <a:xfrm>
            <a:off x="400929" y="263995"/>
            <a:ext cx="730200" cy="730200"/>
          </a:xfrm>
          <a:prstGeom prst="ellipse">
            <a:avLst/>
          </a:prstGeom>
          <a:noFill/>
          <a:ln w="12700" cap="flat" cmpd="sng">
            <a:solidFill>
              <a:srgbClr val="C00000"/>
            </a:solidFill>
            <a:prstDash val="solid"/>
            <a:miter lim="400000"/>
            <a:headEnd type="none" w="sm" len="sm"/>
            <a:tailEnd type="none" w="sm" len="sm"/>
          </a:ln>
        </p:spPr>
        <p:txBody>
          <a:bodyPr spcFirstLastPara="1" wrap="square" lIns="47625" tIns="47625" rIns="47625" bIns="47625" anchor="ctr"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rgbClr val="00B0F0"/>
              </a:solidFill>
              <a:latin typeface="Calibri"/>
              <a:ea typeface="Calibri"/>
              <a:cs typeface="Calibri"/>
              <a:sym typeface="Calibri"/>
            </a:endParaRPr>
          </a:p>
        </p:txBody>
      </p:sp>
      <p:sp>
        <p:nvSpPr>
          <p:cNvPr id="148" name="Google Shape;148;g2c46f771a95_0_0">
            <a:extLst>
              <a:ext uri="{FF2B5EF4-FFF2-40B4-BE49-F238E27FC236}">
                <a16:creationId xmlns:a16="http://schemas.microsoft.com/office/drawing/2014/main" id="{858FFD7F-AD19-944D-08D2-9986AA332368}"/>
              </a:ext>
            </a:extLst>
          </p:cNvPr>
          <p:cNvSpPr txBox="1"/>
          <p:nvPr/>
        </p:nvSpPr>
        <p:spPr>
          <a:xfrm>
            <a:off x="558877" y="275805"/>
            <a:ext cx="433200" cy="672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B0F0"/>
              </a:buClr>
              <a:buSzPts val="2800"/>
              <a:buFont typeface="Arial"/>
              <a:buNone/>
            </a:pPr>
            <a:r>
              <a:rPr lang="es-ES" sz="2800" b="1" dirty="0">
                <a:solidFill>
                  <a:srgbClr val="C00000"/>
                </a:solidFill>
              </a:rPr>
              <a:t>3</a:t>
            </a:r>
            <a:endParaRPr sz="1400" b="0" i="0" u="none" strike="noStrike" cap="none" dirty="0">
              <a:solidFill>
                <a:srgbClr val="C00000"/>
              </a:solidFill>
              <a:latin typeface="Arial"/>
              <a:ea typeface="Arial"/>
              <a:cs typeface="Arial"/>
              <a:sym typeface="Arial"/>
            </a:endParaRPr>
          </a:p>
        </p:txBody>
      </p:sp>
      <p:sp>
        <p:nvSpPr>
          <p:cNvPr id="2" name="Google Shape;124;g18770ca39ef_0_24">
            <a:extLst>
              <a:ext uri="{FF2B5EF4-FFF2-40B4-BE49-F238E27FC236}">
                <a16:creationId xmlns:a16="http://schemas.microsoft.com/office/drawing/2014/main" id="{7B90CEF8-AC20-0A35-541E-B579E5696FDA}"/>
              </a:ext>
            </a:extLst>
          </p:cNvPr>
          <p:cNvSpPr txBox="1"/>
          <p:nvPr/>
        </p:nvSpPr>
        <p:spPr>
          <a:xfrm>
            <a:off x="777240" y="1508870"/>
            <a:ext cx="14980285" cy="6690250"/>
          </a:xfrm>
          <a:prstGeom prst="rect">
            <a:avLst/>
          </a:prstGeom>
          <a:noFill/>
          <a:ln>
            <a:noFill/>
          </a:ln>
        </p:spPr>
        <p:txBody>
          <a:bodyPr spcFirstLastPara="1" wrap="square" lIns="91425" tIns="45700" rIns="91425" bIns="45700" anchor="t" anchorCtr="0">
            <a:noAutofit/>
          </a:bodyPr>
          <a:lstStyle/>
          <a:p>
            <a:pPr marL="38100">
              <a:spcAft>
                <a:spcPts val="1200"/>
              </a:spcAft>
              <a:buClr>
                <a:srgbClr val="2B1F14"/>
              </a:buClr>
              <a:buSzPts val="3000"/>
            </a:pPr>
            <a:r>
              <a:rPr lang="es-ES" sz="2400" b="1" dirty="0">
                <a:solidFill>
                  <a:srgbClr val="C00000"/>
                </a:solidFill>
              </a:rPr>
              <a:t>7. Prohibición de Venta Proactiva (art. 16)</a:t>
            </a:r>
            <a:endParaRPr lang="es-ES" sz="2400" dirty="0">
              <a:solidFill>
                <a:srgbClr val="2B1F14"/>
              </a:solidFill>
            </a:endParaRP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Como ya se indicó, las </a:t>
            </a:r>
            <a:r>
              <a:rPr lang="es-ES" sz="2400" b="1" dirty="0">
                <a:solidFill>
                  <a:srgbClr val="2B1F14"/>
                </a:solidFill>
              </a:rPr>
              <a:t>Consultas suponen el 95% de los contactos </a:t>
            </a:r>
            <a:r>
              <a:rPr lang="es-ES" sz="2400" dirty="0">
                <a:solidFill>
                  <a:srgbClr val="2B1F14"/>
                </a:solidFill>
              </a:rPr>
              <a:t>recibidos en un servicio de atención y acostumbran a resolverse en el primer contacto. El carácter y contenido de estas consultas suelen corresponder a dudas operativas, de condiciones del contrato o del servicio, etc. no teniendo un carácter análogo al que representan las Quejas, Reclamaciones o Incidencias.</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Por tanto, </a:t>
            </a:r>
            <a:r>
              <a:rPr lang="es-ES" sz="2400" b="1" dirty="0">
                <a:solidFill>
                  <a:srgbClr val="2B1F14"/>
                </a:solidFill>
              </a:rPr>
              <a:t>no encontramos motivo para que no se le pueda realizar una oferta comercial a un cliente</a:t>
            </a:r>
            <a:r>
              <a:rPr lang="es-ES" sz="2400" dirty="0">
                <a:solidFill>
                  <a:srgbClr val="2B1F14"/>
                </a:solidFill>
              </a:rPr>
              <a:t>, aprovechando un contacto originado por éste, siempre que se le solicite permiso en el propio contacto y que el cliente acceda.</a:t>
            </a:r>
          </a:p>
          <a:p>
            <a:pPr marL="495300" lvl="0" indent="-457200">
              <a:spcAft>
                <a:spcPts val="1200"/>
              </a:spcAft>
              <a:buClr>
                <a:srgbClr val="2B1F14"/>
              </a:buClr>
              <a:buSzPts val="3000"/>
              <a:buFont typeface="Arial" panose="020B0604020202020204" pitchFamily="34" charset="0"/>
              <a:buChar char="•"/>
            </a:pPr>
            <a:r>
              <a:rPr lang="es-ES" sz="2400" b="1" dirty="0">
                <a:solidFill>
                  <a:srgbClr val="2B1F14"/>
                </a:solidFill>
              </a:rPr>
              <a:t>Es una práctica común en las relaciones comerciales</a:t>
            </a:r>
            <a:r>
              <a:rPr lang="es-ES" sz="2400" dirty="0">
                <a:solidFill>
                  <a:srgbClr val="2B1F14"/>
                </a:solidFill>
              </a:rPr>
              <a:t> cliente/usuario - empresa, el que se le puedan ofrecer productos o servicios que resulten de interés, </a:t>
            </a:r>
            <a:r>
              <a:rPr lang="es-ES" sz="2400" b="1" dirty="0">
                <a:solidFill>
                  <a:srgbClr val="2B1F14"/>
                </a:solidFill>
              </a:rPr>
              <a:t>tanto en el canal presen</a:t>
            </a:r>
            <a:r>
              <a:rPr lang="es-ES" sz="2400" dirty="0">
                <a:solidFill>
                  <a:srgbClr val="2B1F14"/>
                </a:solidFill>
              </a:rPr>
              <a:t>cial (oficinas, delegaciones, agentes, etc.) </a:t>
            </a:r>
            <a:r>
              <a:rPr lang="es-ES" sz="2400" b="1" dirty="0">
                <a:solidFill>
                  <a:srgbClr val="2B1F14"/>
                </a:solidFill>
              </a:rPr>
              <a:t>como a distancia</a:t>
            </a:r>
            <a:r>
              <a:rPr lang="es-ES" sz="2400" dirty="0">
                <a:solidFill>
                  <a:srgbClr val="2B1F14"/>
                </a:solidFill>
              </a:rPr>
              <a:t>, tanto telefónico como mediante otros medios (canales digitales). Es por ello que cobra menos sentido aún que se impida esta actividad a distancia, no regulándose en el entorno presencial.</a:t>
            </a:r>
          </a:p>
          <a:p>
            <a:pPr marL="495300" lvl="0" indent="-457200">
              <a:spcAft>
                <a:spcPts val="1200"/>
              </a:spcAft>
              <a:buClr>
                <a:srgbClr val="2B1F14"/>
              </a:buClr>
              <a:buSzPts val="3000"/>
              <a:buFont typeface="Arial" panose="020B0604020202020204" pitchFamily="34" charset="0"/>
              <a:buChar char="•"/>
            </a:pPr>
            <a:r>
              <a:rPr lang="es-ES" sz="2400" dirty="0">
                <a:solidFill>
                  <a:srgbClr val="2B1F14"/>
                </a:solidFill>
              </a:rPr>
              <a:t>Imposibilitar esta actividad supondrá un </a:t>
            </a:r>
            <a:r>
              <a:rPr lang="es-ES" sz="2400" b="1" dirty="0">
                <a:solidFill>
                  <a:srgbClr val="2B1F14"/>
                </a:solidFill>
              </a:rPr>
              <a:t>perjuicio importante para las empresas</a:t>
            </a:r>
            <a:r>
              <a:rPr lang="es-ES" sz="2400" dirty="0">
                <a:solidFill>
                  <a:srgbClr val="2B1F14"/>
                </a:solidFill>
              </a:rPr>
              <a:t>; un </a:t>
            </a:r>
            <a:r>
              <a:rPr lang="es-ES" sz="2400" b="1" dirty="0">
                <a:solidFill>
                  <a:srgbClr val="2B1F14"/>
                </a:solidFill>
              </a:rPr>
              <a:t>coste de oportunidad para los clientes</a:t>
            </a:r>
            <a:r>
              <a:rPr lang="es-ES" sz="2400" dirty="0">
                <a:solidFill>
                  <a:srgbClr val="2B1F14"/>
                </a:solidFill>
              </a:rPr>
              <a:t>, que mediante este mecanismo pueden recibir ofertas que resulten de su interés; y un </a:t>
            </a:r>
            <a:r>
              <a:rPr lang="es-ES" sz="2400" b="1" dirty="0">
                <a:solidFill>
                  <a:srgbClr val="2B1F14"/>
                </a:solidFill>
              </a:rPr>
              <a:t>incremento de otros medios menos confortables </a:t>
            </a:r>
            <a:r>
              <a:rPr lang="es-ES" sz="2400" dirty="0">
                <a:solidFill>
                  <a:srgbClr val="2B1F14"/>
                </a:solidFill>
              </a:rPr>
              <a:t>para los clientes, como pueden ser el marketing directo o el telemarketing.</a:t>
            </a:r>
          </a:p>
          <a:p>
            <a:pPr marL="495300" lvl="0" indent="-457200">
              <a:spcAft>
                <a:spcPts val="1200"/>
              </a:spcAft>
              <a:buClr>
                <a:srgbClr val="2B1F14"/>
              </a:buClr>
              <a:buSzPts val="3000"/>
              <a:buFont typeface="Arial" panose="020B0604020202020204" pitchFamily="34" charset="0"/>
              <a:buChar char="•"/>
            </a:pPr>
            <a:endParaRPr lang="es-ES" sz="2400" dirty="0">
              <a:solidFill>
                <a:srgbClr val="2B1F14"/>
              </a:solidFill>
            </a:endParaRPr>
          </a:p>
        </p:txBody>
      </p:sp>
    </p:spTree>
    <p:extLst>
      <p:ext uri="{BB962C8B-B14F-4D97-AF65-F5344CB8AC3E}">
        <p14:creationId xmlns:p14="http://schemas.microsoft.com/office/powerpoint/2010/main" val="2911272704"/>
      </p:ext>
    </p:extLst>
  </p:cSld>
  <p:clrMapOvr>
    <a:masterClrMapping/>
  </p:clrMapOvr>
</p:sld>
</file>

<file path=ppt/theme/theme1.xml><?xml version="1.0" encoding="utf-8"?>
<a:theme xmlns:a="http://schemas.openxmlformats.org/drawingml/2006/main" name="1_Índices">
  <a:themeElements>
    <a:clrScheme name="BANKIA 3">
      <a:dk1>
        <a:srgbClr val="2B1F14"/>
      </a:dk1>
      <a:lt1>
        <a:srgbClr val="FFFFFF"/>
      </a:lt1>
      <a:dk2>
        <a:srgbClr val="C2D101"/>
      </a:dk2>
      <a:lt2>
        <a:srgbClr val="FFFFFF"/>
      </a:lt2>
      <a:accent1>
        <a:srgbClr val="C3D303"/>
      </a:accent1>
      <a:accent2>
        <a:srgbClr val="060302"/>
      </a:accent2>
      <a:accent3>
        <a:srgbClr val="DCA73B"/>
      </a:accent3>
      <a:accent4>
        <a:srgbClr val="66DBF3"/>
      </a:accent4>
      <a:accent5>
        <a:srgbClr val="F48177"/>
      </a:accent5>
      <a:accent6>
        <a:srgbClr val="060302"/>
      </a:accent6>
      <a:hlink>
        <a:srgbClr val="39291A"/>
      </a:hlink>
      <a:folHlink>
        <a:srgbClr val="C8BDB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481</TotalTime>
  <Words>2695</Words>
  <Application>Microsoft Office PowerPoint</Application>
  <PresentationFormat>Personalizado</PresentationFormat>
  <Paragraphs>144</Paragraphs>
  <Slides>15</Slides>
  <Notes>14</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15</vt:i4>
      </vt:variant>
    </vt:vector>
  </HeadingPairs>
  <TitlesOfParts>
    <vt:vector size="18" baseType="lpstr">
      <vt:lpstr>Arial</vt:lpstr>
      <vt:lpstr>Calibri</vt:lpstr>
      <vt:lpstr>1_Índices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pgarciat@bankia.com</dc:creator>
  <cp:lastModifiedBy>Marisol Peñafiel</cp:lastModifiedBy>
  <cp:revision>29</cp:revision>
  <dcterms:created xsi:type="dcterms:W3CDTF">2018-02-21T16:00:10Z</dcterms:created>
  <dcterms:modified xsi:type="dcterms:W3CDTF">2025-10-14T11:36:54Z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0x01010027047FE9A7F541768C97DDA1BABBAA9700061EA7DFE49F464EADF02010466273AB</vt:lpwstr>
  </property>
  <property fmtid="{D5CDD505-2E9C-101B-9397-08002B2CF9AE}" pid="3" name="CMTopic">
    <vt:lpwstr/>
  </property>
  <property fmtid="{D5CDD505-2E9C-101B-9397-08002B2CF9AE}" pid="4" name="_dlc_DocIdItemGuid">
    <vt:lpwstr>b24bbcb9-a6e6-4818-9a42-457ae5882107</vt:lpwstr>
  </property>
  <property fmtid="{D5CDD505-2E9C-101B-9397-08002B2CF9AE}" pid="5" name="CMSubTopic">
    <vt:lpwstr/>
  </property>
  <property fmtid="{D5CDD505-2E9C-101B-9397-08002B2CF9AE}" pid="6" name="MSIP_Label_7d9912f0-ab1a-4ab8-8342-69e9e8d161fb_Enabled">
    <vt:lpwstr>true</vt:lpwstr>
  </property>
  <property fmtid="{D5CDD505-2E9C-101B-9397-08002B2CF9AE}" pid="7" name="MSIP_Label_7d9912f0-ab1a-4ab8-8342-69e9e8d161fb_SetDate">
    <vt:lpwstr>2021-04-14T06:09:12Z</vt:lpwstr>
  </property>
  <property fmtid="{D5CDD505-2E9C-101B-9397-08002B2CF9AE}" pid="8" name="MSIP_Label_7d9912f0-ab1a-4ab8-8342-69e9e8d161fb_Method">
    <vt:lpwstr>Standard</vt:lpwstr>
  </property>
  <property fmtid="{D5CDD505-2E9C-101B-9397-08002B2CF9AE}" pid="9" name="MSIP_Label_7d9912f0-ab1a-4ab8-8342-69e9e8d161fb_Name">
    <vt:lpwstr>General</vt:lpwstr>
  </property>
  <property fmtid="{D5CDD505-2E9C-101B-9397-08002B2CF9AE}" pid="10" name="MSIP_Label_7d9912f0-ab1a-4ab8-8342-69e9e8d161fb_SiteId">
    <vt:lpwstr>948ae8fb-b102-4e04-96f5-ca4f1fd6bdc6</vt:lpwstr>
  </property>
  <property fmtid="{D5CDD505-2E9C-101B-9397-08002B2CF9AE}" pid="11" name="MSIP_Label_7d9912f0-ab1a-4ab8-8342-69e9e8d161fb_ActionId">
    <vt:lpwstr>f1843768-9391-41f5-aec0-96f6306fd1a7</vt:lpwstr>
  </property>
  <property fmtid="{D5CDD505-2E9C-101B-9397-08002B2CF9AE}" pid="12" name="MSIP_Label_7d9912f0-ab1a-4ab8-8342-69e9e8d161fb_ContentBits">
    <vt:lpwstr>0</vt:lpwstr>
  </property>
</Properties>
</file>